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 id="2147483753" r:id="rId3"/>
    <p:sldMasterId id="2147483754" r:id="rId4"/>
    <p:sldMasterId id="2147483755" r:id="rId5"/>
  </p:sldMasterIdLst>
  <p:notesMasterIdLst>
    <p:notesMasterId r:id="rId7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9144000" cy="5143500" type="screen16x9"/>
  <p:notesSz cx="6858000" cy="9144000"/>
  <p:embeddedFontLst>
    <p:embeddedFont>
      <p:font typeface="Consolas" panose="020B0609020204030204" pitchFamily="49" charset="0"/>
      <p:regular r:id="rId74"/>
      <p:bold r:id="rId75"/>
      <p:italic r:id="rId76"/>
      <p:boldItalic r:id="rId77"/>
    </p:embeddedFont>
    <p:embeddedFont>
      <p:font typeface="DM Sans Medium" panose="020B0604020202020204" charset="0"/>
      <p:regular r:id="rId78"/>
      <p:bold r:id="rId79"/>
      <p:italic r:id="rId80"/>
      <p:boldItalic r:id="rId81"/>
    </p:embeddedFont>
    <p:embeddedFont>
      <p:font typeface="Anton" panose="020B0604020202020204" charset="0"/>
      <p:regular r:id="rId82"/>
    </p:embeddedFont>
    <p:embeddedFont>
      <p:font typeface="Helvetica Neue" panose="020B0604020202020204" charset="0"/>
      <p:regular r:id="rId83"/>
      <p:bold r:id="rId84"/>
      <p:italic r:id="rId85"/>
      <p:boldItalic r:id="rId86"/>
    </p:embeddedFont>
    <p:embeddedFont>
      <p:font typeface="Helvetica Neue Light" panose="020B0604020202020204" charset="0"/>
      <p:regular r:id="rId87"/>
      <p:bold r:id="rId88"/>
      <p:italic r:id="rId89"/>
      <p:boldItalic r:id="rId90"/>
    </p:embeddedFont>
    <p:embeddedFont>
      <p:font typeface="DM Sans" panose="020B060402020202020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05612D-E059-4841-B308-4DBE0D4FB3D0}">
  <a:tblStyle styleId="{0D05612D-E059-4841-B308-4DBE0D4FB3D0}"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6051571-C71A-4036-B176-E295C15E90C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font" Target="fonts/font17.fntdata"/><Relationship Id="rId95"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3.fntdata"/><Relationship Id="rId97"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20.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72608177_1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72608177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b72608177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5b72608177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highlight>
                  <a:srgbClr val="DEFC52"/>
                </a:highlight>
              </a:rPr>
              <a:t>Profe (MUY IMPORTANTE):</a:t>
            </a:r>
            <a:r>
              <a:rPr lang="es" b="1"/>
              <a:t> Hacer hincapié en que es requisito que vean el contenido pregrabado en forma previo a la clase en vivo, ya que dichas clases se focalizan en instancias de práctica a partir de lo visto. El contenido pregrabado se pone disponible una semana antes de cada clase en vivo. Asimismo, reforzar esta comunicación en cada clase en vivo. Además, utilizar el foro para recordarles que deben visualizar el contenido una vez que se pone disponible en plataforma. La hoja de ruta está linkeada aquí pero también se encuentra en  la plataforma para que accedan cuando sea necesario.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Se sugiere utilizar esta slide para aquellos casos en que se comienza a utilizar alguna herramienta en particular</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5bf49c656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5bf49c656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5bf49c656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5bf49c656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5bf49c6560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5bf49c6560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5b72608177_1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25b72608177_1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5b72608177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25b72608177_3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5b72608177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25b72608177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7bf6a4f4a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7bf6a4f4a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Editar: si tiene módulos, cantidad de clases y ubicación de los desafíos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b72608177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5b72608177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Comentar que primero conversarán y presentarán la modalidad y luego pasarán a la clase.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5b72608177_1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5b72608177_1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5b72608177_1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5b72608177_1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b72608177_1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b72608177_1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5b72608177_1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5b72608177_1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5b72608177_1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5b72608177_1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Profe: </a:t>
            </a:r>
            <a:r>
              <a:rPr lang="es">
                <a:latin typeface="DM Sans"/>
                <a:ea typeface="DM Sans"/>
                <a:cs typeface="DM Sans"/>
                <a:sym typeface="DM Sans"/>
              </a:rPr>
              <a:t>Se presenta únicamente en la primera semana.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5b72608177_1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 name="Google Shape;749;g25b72608177_1_8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5b72608177_1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25b72608177_1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5b72608177_1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5b72608177_1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5a5f47d3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25a5f47d3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f1ffc980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g1f1ffc980f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2" name="Google Shape;81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f1ffc980f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1f1ffc980f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a:t>
            </a:r>
            <a:br>
              <a:rPr lang="es" b="1">
                <a:solidFill>
                  <a:schemeClr val="dk1"/>
                </a:solidFill>
                <a:latin typeface="DM Sans"/>
                <a:ea typeface="DM Sans"/>
                <a:cs typeface="DM Sans"/>
                <a:sym typeface="DM Sans"/>
              </a:rPr>
            </a:br>
            <a:r>
              <a:rPr lang="es" b="1">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3"/>
              </a:rPr>
              <a:t>este video.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México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CONOCIMIENTOS PREVIOS DE </a:t>
            </a:r>
            <a:r>
              <a:rPr lang="es" b="1" i="1">
                <a:solidFill>
                  <a:schemeClr val="dk1"/>
                </a:solidFill>
                <a:latin typeface="DM Sans"/>
                <a:ea typeface="DM Sans"/>
                <a:cs typeface="DM Sans"/>
                <a:sym typeface="DM Sans"/>
              </a:rPr>
              <a:t>(TEMA RELACIONADO)</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5b72608177_1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5b72608177_1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Retomar dudas o preguntas.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 name="Google Shape;86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b="1">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5b72608177_1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5b72608177_1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5b72608177_1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5b72608177_1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2" name="Google Shape;91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2" name="Google Shape;92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accent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5b72608177_1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5b72608177_1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8" name="Google Shape;93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Reforzar la importancia de valorar las clases.</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5b72608177_1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5b72608177_1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5b72608177_1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5b72608177_1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5b72608177_1_1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5b72608177_1_1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Esta diapo se usa al finalizar todo el curso.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5b72608177_1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5b72608177_1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 diapo se usa al finalizar </a:t>
            </a:r>
            <a:r>
              <a:rPr lang="es" u="sng">
                <a:solidFill>
                  <a:schemeClr val="dk1"/>
                </a:solidFill>
                <a:latin typeface="DM Sans"/>
                <a:ea typeface="DM Sans"/>
                <a:cs typeface="DM Sans"/>
                <a:sym typeface="DM Sans"/>
              </a:rPr>
              <a:t>todo el curso</a:t>
            </a:r>
            <a:r>
              <a:rPr lang="es">
                <a:solidFill>
                  <a:schemeClr val="dk1"/>
                </a:solidFill>
                <a:latin typeface="DM Sans"/>
                <a:ea typeface="DM Sans"/>
                <a:cs typeface="DM Sans"/>
                <a:sym typeface="DM Sans"/>
              </a:rPr>
              <a:t>. Antes no.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siguiente...Repasar las diapositivas haciendo importancia en estas cuestiones.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22"/>
        <p:cNvGrpSpPr/>
        <p:nvPr/>
      </p:nvGrpSpPr>
      <p:grpSpPr>
        <a:xfrm>
          <a:off x="0" y="0"/>
          <a:ext cx="0" cy="0"/>
          <a:chOff x="0" y="0"/>
          <a:chExt cx="0" cy="0"/>
        </a:xfrm>
      </p:grpSpPr>
      <p:pic>
        <p:nvPicPr>
          <p:cNvPr id="323" name="Google Shape;323;p10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26"/>
        <p:cNvGrpSpPr/>
        <p:nvPr/>
      </p:nvGrpSpPr>
      <p:grpSpPr>
        <a:xfrm>
          <a:off x="0" y="0"/>
          <a:ext cx="0" cy="0"/>
          <a:chOff x="0" y="0"/>
          <a:chExt cx="0" cy="0"/>
        </a:xfrm>
      </p:grpSpPr>
      <p:pic>
        <p:nvPicPr>
          <p:cNvPr id="327" name="Google Shape;327;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02-B 1">
  <p:cSld name="SECTION_HEADER_1_2">
    <p:spTree>
      <p:nvGrpSpPr>
        <p:cNvPr id="1" name="Shape 328"/>
        <p:cNvGrpSpPr/>
        <p:nvPr/>
      </p:nvGrpSpPr>
      <p:grpSpPr>
        <a:xfrm>
          <a:off x="0" y="0"/>
          <a:ext cx="0" cy="0"/>
          <a:chOff x="0" y="0"/>
          <a:chExt cx="0" cy="0"/>
        </a:xfrm>
      </p:grpSpPr>
      <p:pic>
        <p:nvPicPr>
          <p:cNvPr id="329" name="Google Shape;329;p108"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32"/>
        <p:cNvGrpSpPr/>
        <p:nvPr/>
      </p:nvGrpSpPr>
      <p:grpSpPr>
        <a:xfrm>
          <a:off x="0" y="0"/>
          <a:ext cx="0" cy="0"/>
          <a:chOff x="0" y="0"/>
          <a:chExt cx="0" cy="0"/>
        </a:xfrm>
      </p:grpSpPr>
      <p:sp>
        <p:nvSpPr>
          <p:cNvPr id="33" name="Google Shape;33;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4" name="Google Shape;34;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5" name="Google Shape;35;p12"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36"/>
        <p:cNvGrpSpPr/>
        <p:nvPr/>
      </p:nvGrpSpPr>
      <p:grpSpPr>
        <a:xfrm>
          <a:off x="0" y="0"/>
          <a:ext cx="0" cy="0"/>
          <a:chOff x="0" y="0"/>
          <a:chExt cx="0" cy="0"/>
        </a:xfrm>
      </p:grpSpPr>
      <p:pic>
        <p:nvPicPr>
          <p:cNvPr id="37" name="Google Shape;37;p1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3"/>
        <p:cNvGrpSpPr/>
        <p:nvPr/>
      </p:nvGrpSpPr>
      <p:grpSpPr>
        <a:xfrm>
          <a:off x="0" y="0"/>
          <a:ext cx="0" cy="0"/>
          <a:chOff x="0" y="0"/>
          <a:chExt cx="0" cy="0"/>
        </a:xfrm>
      </p:grpSpPr>
      <p:pic>
        <p:nvPicPr>
          <p:cNvPr id="54" name="Google Shape;54;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5"/>
        <p:cNvGrpSpPr/>
        <p:nvPr/>
      </p:nvGrpSpPr>
      <p:grpSpPr>
        <a:xfrm>
          <a:off x="0" y="0"/>
          <a:ext cx="0" cy="0"/>
          <a:chOff x="0" y="0"/>
          <a:chExt cx="0" cy="0"/>
        </a:xfrm>
      </p:grpSpPr>
      <p:pic>
        <p:nvPicPr>
          <p:cNvPr id="56" name="Google Shape;56;p21"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59"/>
        <p:cNvGrpSpPr/>
        <p:nvPr/>
      </p:nvGrpSpPr>
      <p:grpSpPr>
        <a:xfrm>
          <a:off x="0" y="0"/>
          <a:ext cx="0" cy="0"/>
          <a:chOff x="0" y="0"/>
          <a:chExt cx="0" cy="0"/>
        </a:xfrm>
      </p:grpSpPr>
      <p:sp>
        <p:nvSpPr>
          <p:cNvPr id="60" name="Google Shape;60;p2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1" name="Google Shape;61;p2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62" name="Google Shape;62;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5"/>
        <p:cNvGrpSpPr/>
        <p:nvPr/>
      </p:nvGrpSpPr>
      <p:grpSpPr>
        <a:xfrm>
          <a:off x="0" y="0"/>
          <a:ext cx="0" cy="0"/>
          <a:chOff x="0" y="0"/>
          <a:chExt cx="0" cy="0"/>
        </a:xfrm>
      </p:grpSpPr>
      <p:sp>
        <p:nvSpPr>
          <p:cNvPr id="76" name="Google Shape;76;p2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7" name="Google Shape;77;p2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8" name="Google Shape;7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3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1" name="Google Shape;8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8" name="Google Shape;88;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9" name="Google Shape;89;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90" name="Google Shape;9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3" name="Google Shape;9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3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3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97" name="Google Shape;9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3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0" name="Google Shape;10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4" name="Google Shape;104;p3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5" name="Google Shape;105;p3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06" name="Google Shape;106;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3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3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13" name="Google Shape;113;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3-A">
  <p:cSld name="SECTION_HEADER_1_1">
    <p:spTree>
      <p:nvGrpSpPr>
        <p:cNvPr id="1" name="Shape 116"/>
        <p:cNvGrpSpPr/>
        <p:nvPr/>
      </p:nvGrpSpPr>
      <p:grpSpPr>
        <a:xfrm>
          <a:off x="0" y="0"/>
          <a:ext cx="0" cy="0"/>
          <a:chOff x="0" y="0"/>
          <a:chExt cx="0" cy="0"/>
        </a:xfrm>
      </p:grpSpPr>
      <p:pic>
        <p:nvPicPr>
          <p:cNvPr id="117" name="Google Shape;117;p40"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2-A">
  <p:cSld name="SECTION_HEADER_1_1_1_1_1_1_1_1_1_1">
    <p:spTree>
      <p:nvGrpSpPr>
        <p:cNvPr id="1" name="Shape 118"/>
        <p:cNvGrpSpPr/>
        <p:nvPr/>
      </p:nvGrpSpPr>
      <p:grpSpPr>
        <a:xfrm>
          <a:off x="0" y="0"/>
          <a:ext cx="0" cy="0"/>
          <a:chOff x="0" y="0"/>
          <a:chExt cx="0" cy="0"/>
        </a:xfrm>
      </p:grpSpPr>
      <p:pic>
        <p:nvPicPr>
          <p:cNvPr id="119" name="Google Shape;119;p4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121"/>
        <p:cNvGrpSpPr/>
        <p:nvPr/>
      </p:nvGrpSpPr>
      <p:grpSpPr>
        <a:xfrm>
          <a:off x="0" y="0"/>
          <a:ext cx="0" cy="0"/>
          <a:chOff x="0" y="0"/>
          <a:chExt cx="0" cy="0"/>
        </a:xfrm>
      </p:grpSpPr>
      <p:pic>
        <p:nvPicPr>
          <p:cNvPr id="122" name="Google Shape;122;p43"/>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44"/>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125"/>
        <p:cNvGrpSpPr/>
        <p:nvPr/>
      </p:nvGrpSpPr>
      <p:grpSpPr>
        <a:xfrm>
          <a:off x="0" y="0"/>
          <a:ext cx="0" cy="0"/>
          <a:chOff x="0" y="0"/>
          <a:chExt cx="0" cy="0"/>
        </a:xfrm>
      </p:grpSpPr>
      <p:sp>
        <p:nvSpPr>
          <p:cNvPr id="126" name="Google Shape;126;p45"/>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45"/>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28" name="Google Shape;128;p45"/>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45"/>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0" name="Google Shape;130;p45"/>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1" name="Google Shape;131;p45"/>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2" name="Google Shape;132;p45"/>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33" name="Google Shape;133;p45"/>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34" name="Google Shape;134;p45"/>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 name="Google Shape;135;p45"/>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45"/>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7" name="Google Shape;137;p45"/>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8" name="Google Shape;138;p45"/>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9" name="Google Shape;139;p45"/>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40" name="Google Shape;140;p45"/>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141" name="Google Shape;141;p45"/>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 name="Google Shape;142;p45"/>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45"/>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44" name="Google Shape;144;p45"/>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45" name="Google Shape;145;p45"/>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46" name="Google Shape;146;p45"/>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47" name="Google Shape;147;p45"/>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148" name="Google Shape;148;p45"/>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46"/>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151"/>
        <p:cNvGrpSpPr/>
        <p:nvPr/>
      </p:nvGrpSpPr>
      <p:grpSpPr>
        <a:xfrm>
          <a:off x="0" y="0"/>
          <a:ext cx="0" cy="0"/>
          <a:chOff x="0" y="0"/>
          <a:chExt cx="0" cy="0"/>
        </a:xfrm>
      </p:grpSpPr>
      <p:sp>
        <p:nvSpPr>
          <p:cNvPr id="152" name="Google Shape;152;p47"/>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48"/>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155"/>
        <p:cNvGrpSpPr/>
        <p:nvPr/>
      </p:nvGrpSpPr>
      <p:grpSpPr>
        <a:xfrm>
          <a:off x="0" y="0"/>
          <a:ext cx="0" cy="0"/>
          <a:chOff x="0" y="0"/>
          <a:chExt cx="0" cy="0"/>
        </a:xfrm>
      </p:grpSpPr>
      <p:sp>
        <p:nvSpPr>
          <p:cNvPr id="156" name="Google Shape;156;p49"/>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157"/>
        <p:cNvGrpSpPr/>
        <p:nvPr/>
      </p:nvGrpSpPr>
      <p:grpSpPr>
        <a:xfrm>
          <a:off x="0" y="0"/>
          <a:ext cx="0" cy="0"/>
          <a:chOff x="0" y="0"/>
          <a:chExt cx="0" cy="0"/>
        </a:xfrm>
      </p:grpSpPr>
      <p:pic>
        <p:nvPicPr>
          <p:cNvPr id="158" name="Google Shape;158;p5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59" name="Google Shape;159;p50"/>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0" name="Google Shape;160;p50"/>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161"/>
        <p:cNvGrpSpPr/>
        <p:nvPr/>
      </p:nvGrpSpPr>
      <p:grpSpPr>
        <a:xfrm>
          <a:off x="0" y="0"/>
          <a:ext cx="0" cy="0"/>
          <a:chOff x="0" y="0"/>
          <a:chExt cx="0" cy="0"/>
        </a:xfrm>
      </p:grpSpPr>
      <p:pic>
        <p:nvPicPr>
          <p:cNvPr id="162" name="Google Shape;162;p5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63" name="Google Shape;163;p51"/>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51"/>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52"/>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53"/>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169"/>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70"/>
        <p:cNvGrpSpPr/>
        <p:nvPr/>
      </p:nvGrpSpPr>
      <p:grpSpPr>
        <a:xfrm>
          <a:off x="0" y="0"/>
          <a:ext cx="0" cy="0"/>
          <a:chOff x="0" y="0"/>
          <a:chExt cx="0" cy="0"/>
        </a:xfrm>
      </p:grpSpPr>
      <p:pic>
        <p:nvPicPr>
          <p:cNvPr id="171" name="Google Shape;171;p5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72"/>
        <p:cNvGrpSpPr/>
        <p:nvPr/>
      </p:nvGrpSpPr>
      <p:grpSpPr>
        <a:xfrm>
          <a:off x="0" y="0"/>
          <a:ext cx="0" cy="0"/>
          <a:chOff x="0" y="0"/>
          <a:chExt cx="0" cy="0"/>
        </a:xfrm>
      </p:grpSpPr>
      <p:sp>
        <p:nvSpPr>
          <p:cNvPr id="173" name="Google Shape;173;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4" name="Google Shape;174;p5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5" name="Google Shape;175;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76"/>
        <p:cNvGrpSpPr/>
        <p:nvPr/>
      </p:nvGrpSpPr>
      <p:grpSpPr>
        <a:xfrm>
          <a:off x="0" y="0"/>
          <a:ext cx="0" cy="0"/>
          <a:chOff x="0" y="0"/>
          <a:chExt cx="0" cy="0"/>
        </a:xfrm>
      </p:grpSpPr>
      <p:sp>
        <p:nvSpPr>
          <p:cNvPr id="177" name="Google Shape;177;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8" name="Google Shape;178;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9" name="Google Shape;179;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80"/>
        <p:cNvGrpSpPr/>
        <p:nvPr/>
      </p:nvGrpSpPr>
      <p:grpSpPr>
        <a:xfrm>
          <a:off x="0" y="0"/>
          <a:ext cx="0" cy="0"/>
          <a:chOff x="0" y="0"/>
          <a:chExt cx="0" cy="0"/>
        </a:xfrm>
      </p:grpSpPr>
      <p:sp>
        <p:nvSpPr>
          <p:cNvPr id="181" name="Google Shape;181;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2" name="Google Shape;182;p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3" name="Google Shape;183;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84"/>
        <p:cNvGrpSpPr/>
        <p:nvPr/>
      </p:nvGrpSpPr>
      <p:grpSpPr>
        <a:xfrm>
          <a:off x="0" y="0"/>
          <a:ext cx="0" cy="0"/>
          <a:chOff x="0" y="0"/>
          <a:chExt cx="0" cy="0"/>
        </a:xfrm>
      </p:grpSpPr>
      <p:sp>
        <p:nvSpPr>
          <p:cNvPr id="185" name="Google Shape;185;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6" name="Google Shape;186;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7" name="Google Shape;187;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88"/>
        <p:cNvGrpSpPr/>
        <p:nvPr/>
      </p:nvGrpSpPr>
      <p:grpSpPr>
        <a:xfrm>
          <a:off x="0" y="0"/>
          <a:ext cx="0" cy="0"/>
          <a:chOff x="0" y="0"/>
          <a:chExt cx="0" cy="0"/>
        </a:xfrm>
      </p:grpSpPr>
      <p:sp>
        <p:nvSpPr>
          <p:cNvPr id="189" name="Google Shape;189;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0" name="Google Shape;190;p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1" name="Google Shape;191;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92"/>
        <p:cNvGrpSpPr/>
        <p:nvPr/>
      </p:nvGrpSpPr>
      <p:grpSpPr>
        <a:xfrm>
          <a:off x="0" y="0"/>
          <a:ext cx="0" cy="0"/>
          <a:chOff x="0" y="0"/>
          <a:chExt cx="0" cy="0"/>
        </a:xfrm>
      </p:grpSpPr>
      <p:sp>
        <p:nvSpPr>
          <p:cNvPr id="193" name="Google Shape;193;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4" name="Google Shape;194;p6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5" name="Google Shape;195;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96"/>
        <p:cNvGrpSpPr/>
        <p:nvPr/>
      </p:nvGrpSpPr>
      <p:grpSpPr>
        <a:xfrm>
          <a:off x="0" y="0"/>
          <a:ext cx="0" cy="0"/>
          <a:chOff x="0" y="0"/>
          <a:chExt cx="0" cy="0"/>
        </a:xfrm>
      </p:grpSpPr>
      <p:sp>
        <p:nvSpPr>
          <p:cNvPr id="197" name="Google Shape;197;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8" name="Google Shape;198;p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9" name="Google Shape;199;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200"/>
        <p:cNvGrpSpPr/>
        <p:nvPr/>
      </p:nvGrpSpPr>
      <p:grpSpPr>
        <a:xfrm>
          <a:off x="0" y="0"/>
          <a:ext cx="0" cy="0"/>
          <a:chOff x="0" y="0"/>
          <a:chExt cx="0" cy="0"/>
        </a:xfrm>
      </p:grpSpPr>
      <p:sp>
        <p:nvSpPr>
          <p:cNvPr id="201" name="Google Shape;201;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2" name="Google Shape;202;p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03" name="Google Shape;203;p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204"/>
        <p:cNvGrpSpPr/>
        <p:nvPr/>
      </p:nvGrpSpPr>
      <p:grpSpPr>
        <a:xfrm>
          <a:off x="0" y="0"/>
          <a:ext cx="0" cy="0"/>
          <a:chOff x="0" y="0"/>
          <a:chExt cx="0" cy="0"/>
        </a:xfrm>
      </p:grpSpPr>
      <p:sp>
        <p:nvSpPr>
          <p:cNvPr id="205" name="Google Shape;205;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6" name="Google Shape;206;p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07" name="Google Shape;207;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208"/>
        <p:cNvGrpSpPr/>
        <p:nvPr/>
      </p:nvGrpSpPr>
      <p:grpSpPr>
        <a:xfrm>
          <a:off x="0" y="0"/>
          <a:ext cx="0" cy="0"/>
          <a:chOff x="0" y="0"/>
          <a:chExt cx="0" cy="0"/>
        </a:xfrm>
      </p:grpSpPr>
      <p:sp>
        <p:nvSpPr>
          <p:cNvPr id="209" name="Google Shape;209;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10" name="Google Shape;210;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11" name="Google Shape;211;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212"/>
        <p:cNvGrpSpPr/>
        <p:nvPr/>
      </p:nvGrpSpPr>
      <p:grpSpPr>
        <a:xfrm>
          <a:off x="0" y="0"/>
          <a:ext cx="0" cy="0"/>
          <a:chOff x="0" y="0"/>
          <a:chExt cx="0" cy="0"/>
        </a:xfrm>
      </p:grpSpPr>
      <p:sp>
        <p:nvSpPr>
          <p:cNvPr id="213" name="Google Shape;213;p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14" name="Google Shape;214;p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216"/>
        <p:cNvGrpSpPr/>
        <p:nvPr/>
      </p:nvGrpSpPr>
      <p:grpSpPr>
        <a:xfrm>
          <a:off x="0" y="0"/>
          <a:ext cx="0" cy="0"/>
          <a:chOff x="0" y="0"/>
          <a:chExt cx="0" cy="0"/>
        </a:xfrm>
      </p:grpSpPr>
      <p:sp>
        <p:nvSpPr>
          <p:cNvPr id="217" name="Google Shape;217;p6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18" name="Google Shape;218;p6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220"/>
        <p:cNvGrpSpPr/>
        <p:nvPr/>
      </p:nvGrpSpPr>
      <p:grpSpPr>
        <a:xfrm>
          <a:off x="0" y="0"/>
          <a:ext cx="0" cy="0"/>
          <a:chOff x="0" y="0"/>
          <a:chExt cx="0" cy="0"/>
        </a:xfrm>
      </p:grpSpPr>
      <p:sp>
        <p:nvSpPr>
          <p:cNvPr id="221" name="Google Shape;221;p6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22" name="Google Shape;222;p6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3" name="Google Shape;223;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224"/>
        <p:cNvGrpSpPr/>
        <p:nvPr/>
      </p:nvGrpSpPr>
      <p:grpSpPr>
        <a:xfrm>
          <a:off x="0" y="0"/>
          <a:ext cx="0" cy="0"/>
          <a:chOff x="0" y="0"/>
          <a:chExt cx="0" cy="0"/>
        </a:xfrm>
      </p:grpSpPr>
      <p:sp>
        <p:nvSpPr>
          <p:cNvPr id="225" name="Google Shape;225;p6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26" name="Google Shape;226;p6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7" name="Google Shape;227;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228"/>
        <p:cNvGrpSpPr/>
        <p:nvPr/>
      </p:nvGrpSpPr>
      <p:grpSpPr>
        <a:xfrm>
          <a:off x="0" y="0"/>
          <a:ext cx="0" cy="0"/>
          <a:chOff x="0" y="0"/>
          <a:chExt cx="0" cy="0"/>
        </a:xfrm>
      </p:grpSpPr>
      <p:sp>
        <p:nvSpPr>
          <p:cNvPr id="229" name="Google Shape;229;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30" name="Google Shape;230;p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31" name="Google Shape;231;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232"/>
        <p:cNvGrpSpPr/>
        <p:nvPr/>
      </p:nvGrpSpPr>
      <p:grpSpPr>
        <a:xfrm>
          <a:off x="0" y="0"/>
          <a:ext cx="0" cy="0"/>
          <a:chOff x="0" y="0"/>
          <a:chExt cx="0" cy="0"/>
        </a:xfrm>
      </p:grpSpPr>
      <p:sp>
        <p:nvSpPr>
          <p:cNvPr id="233" name="Google Shape;233;p7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34" name="Google Shape;234;p7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236"/>
        <p:cNvGrpSpPr/>
        <p:nvPr/>
      </p:nvGrpSpPr>
      <p:grpSpPr>
        <a:xfrm>
          <a:off x="0" y="0"/>
          <a:ext cx="0" cy="0"/>
          <a:chOff x="0" y="0"/>
          <a:chExt cx="0" cy="0"/>
        </a:xfrm>
      </p:grpSpPr>
      <p:sp>
        <p:nvSpPr>
          <p:cNvPr id="237" name="Google Shape;237;p7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38" name="Google Shape;238;p7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9" name="Google Shape;239;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240"/>
        <p:cNvGrpSpPr/>
        <p:nvPr/>
      </p:nvGrpSpPr>
      <p:grpSpPr>
        <a:xfrm>
          <a:off x="0" y="0"/>
          <a:ext cx="0" cy="0"/>
          <a:chOff x="0" y="0"/>
          <a:chExt cx="0" cy="0"/>
        </a:xfrm>
      </p:grpSpPr>
      <p:sp>
        <p:nvSpPr>
          <p:cNvPr id="241" name="Google Shape;241;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42" name="Google Shape;242;p7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3" name="Google Shape;243;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244"/>
        <p:cNvGrpSpPr/>
        <p:nvPr/>
      </p:nvGrpSpPr>
      <p:grpSpPr>
        <a:xfrm>
          <a:off x="0" y="0"/>
          <a:ext cx="0" cy="0"/>
          <a:chOff x="0" y="0"/>
          <a:chExt cx="0" cy="0"/>
        </a:xfrm>
      </p:grpSpPr>
      <p:sp>
        <p:nvSpPr>
          <p:cNvPr id="245" name="Google Shape;245;p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46" name="Google Shape;246;p7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47" name="Google Shape;247;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7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50"/>
        <p:cNvGrpSpPr/>
        <p:nvPr/>
      </p:nvGrpSpPr>
      <p:grpSpPr>
        <a:xfrm>
          <a:off x="0" y="0"/>
          <a:ext cx="0" cy="0"/>
          <a:chOff x="0" y="0"/>
          <a:chExt cx="0" cy="0"/>
        </a:xfrm>
      </p:grpSpPr>
      <p:pic>
        <p:nvPicPr>
          <p:cNvPr id="251" name="Google Shape;251;p7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52"/>
        <p:cNvGrpSpPr/>
        <p:nvPr/>
      </p:nvGrpSpPr>
      <p:grpSpPr>
        <a:xfrm>
          <a:off x="0" y="0"/>
          <a:ext cx="0" cy="0"/>
          <a:chOff x="0" y="0"/>
          <a:chExt cx="0" cy="0"/>
        </a:xfrm>
      </p:grpSpPr>
      <p:pic>
        <p:nvPicPr>
          <p:cNvPr id="253" name="Google Shape;253;p77"/>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54"/>
        <p:cNvGrpSpPr/>
        <p:nvPr/>
      </p:nvGrpSpPr>
      <p:grpSpPr>
        <a:xfrm>
          <a:off x="0" y="0"/>
          <a:ext cx="0" cy="0"/>
          <a:chOff x="0" y="0"/>
          <a:chExt cx="0" cy="0"/>
        </a:xfrm>
      </p:grpSpPr>
      <p:pic>
        <p:nvPicPr>
          <p:cNvPr id="255" name="Google Shape;255;p7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256"/>
        <p:cNvGrpSpPr/>
        <p:nvPr/>
      </p:nvGrpSpPr>
      <p:grpSpPr>
        <a:xfrm>
          <a:off x="0" y="0"/>
          <a:ext cx="0" cy="0"/>
          <a:chOff x="0" y="0"/>
          <a:chExt cx="0" cy="0"/>
        </a:xfrm>
      </p:grpSpPr>
      <p:sp>
        <p:nvSpPr>
          <p:cNvPr id="257" name="Google Shape;257;p7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7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59"/>
        <p:cNvGrpSpPr/>
        <p:nvPr/>
      </p:nvGrpSpPr>
      <p:grpSpPr>
        <a:xfrm>
          <a:off x="0" y="0"/>
          <a:ext cx="0" cy="0"/>
          <a:chOff x="0" y="0"/>
          <a:chExt cx="0" cy="0"/>
        </a:xfrm>
      </p:grpSpPr>
      <p:pic>
        <p:nvPicPr>
          <p:cNvPr id="260" name="Google Shape;260;p8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8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8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8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8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269"/>
        <p:cNvGrpSpPr/>
        <p:nvPr/>
      </p:nvGrpSpPr>
      <p:grpSpPr>
        <a:xfrm>
          <a:off x="0" y="0"/>
          <a:ext cx="0" cy="0"/>
          <a:chOff x="0" y="0"/>
          <a:chExt cx="0" cy="0"/>
        </a:xfrm>
      </p:grpSpPr>
      <p:pic>
        <p:nvPicPr>
          <p:cNvPr id="270" name="Google Shape;270;p8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71"/>
        <p:cNvGrpSpPr/>
        <p:nvPr/>
      </p:nvGrpSpPr>
      <p:grpSpPr>
        <a:xfrm>
          <a:off x="0" y="0"/>
          <a:ext cx="0" cy="0"/>
          <a:chOff x="0" y="0"/>
          <a:chExt cx="0" cy="0"/>
        </a:xfrm>
      </p:grpSpPr>
      <p:pic>
        <p:nvPicPr>
          <p:cNvPr id="272" name="Google Shape;272;p8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73"/>
        <p:cNvGrpSpPr/>
        <p:nvPr/>
      </p:nvGrpSpPr>
      <p:grpSpPr>
        <a:xfrm>
          <a:off x="0" y="0"/>
          <a:ext cx="0" cy="0"/>
          <a:chOff x="0" y="0"/>
          <a:chExt cx="0" cy="0"/>
        </a:xfrm>
      </p:grpSpPr>
      <p:sp>
        <p:nvSpPr>
          <p:cNvPr id="274" name="Google Shape;274;p8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8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8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78"/>
        <p:cNvGrpSpPr/>
        <p:nvPr/>
      </p:nvGrpSpPr>
      <p:grpSpPr>
        <a:xfrm>
          <a:off x="0" y="0"/>
          <a:ext cx="0" cy="0"/>
          <a:chOff x="0" y="0"/>
          <a:chExt cx="0" cy="0"/>
        </a:xfrm>
      </p:grpSpPr>
      <p:pic>
        <p:nvPicPr>
          <p:cNvPr id="279" name="Google Shape;279;p88"/>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p8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82"/>
        <p:cNvGrpSpPr/>
        <p:nvPr/>
      </p:nvGrpSpPr>
      <p:grpSpPr>
        <a:xfrm>
          <a:off x="0" y="0"/>
          <a:ext cx="0" cy="0"/>
          <a:chOff x="0" y="0"/>
          <a:chExt cx="0" cy="0"/>
        </a:xfrm>
      </p:grpSpPr>
      <p:pic>
        <p:nvPicPr>
          <p:cNvPr id="283" name="Google Shape;283;p9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9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86"/>
        <p:cNvGrpSpPr/>
        <p:nvPr/>
      </p:nvGrpSpPr>
      <p:grpSpPr>
        <a:xfrm>
          <a:off x="0" y="0"/>
          <a:ext cx="0" cy="0"/>
          <a:chOff x="0" y="0"/>
          <a:chExt cx="0" cy="0"/>
        </a:xfrm>
      </p:grpSpPr>
      <p:sp>
        <p:nvSpPr>
          <p:cNvPr id="287" name="Google Shape;287;p9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 name="Google Shape;288;p9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89"/>
        <p:cNvGrpSpPr/>
        <p:nvPr/>
      </p:nvGrpSpPr>
      <p:grpSpPr>
        <a:xfrm>
          <a:off x="0" y="0"/>
          <a:ext cx="0" cy="0"/>
          <a:chOff x="0" y="0"/>
          <a:chExt cx="0" cy="0"/>
        </a:xfrm>
      </p:grpSpPr>
      <p:pic>
        <p:nvPicPr>
          <p:cNvPr id="290" name="Google Shape;290;p9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 imagen 5">
  <p:cSld name="SECTION_HEADER_1_1_1_1_1_1_1_7">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94"/>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co 1">
  <p:cSld name="TITLE_8">
    <p:spTree>
      <p:nvGrpSpPr>
        <p:cNvPr id="1" name="Shape 294"/>
        <p:cNvGrpSpPr/>
        <p:nvPr/>
      </p:nvGrpSpPr>
      <p:grpSpPr>
        <a:xfrm>
          <a:off x="0" y="0"/>
          <a:ext cx="0" cy="0"/>
          <a:chOff x="0" y="0"/>
          <a:chExt cx="0" cy="0"/>
        </a:xfrm>
      </p:grpSpPr>
      <p:sp>
        <p:nvSpPr>
          <p:cNvPr id="295" name="Google Shape;295;p9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96" name="Google Shape;296;p9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97" name="Google Shape;297;p95"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98"/>
        <p:cNvGrpSpPr/>
        <p:nvPr/>
      </p:nvGrpSpPr>
      <p:grpSpPr>
        <a:xfrm>
          <a:off x="0" y="0"/>
          <a:ext cx="0" cy="0"/>
          <a:chOff x="0" y="0"/>
          <a:chExt cx="0" cy="0"/>
        </a:xfrm>
      </p:grpSpPr>
      <p:pic>
        <p:nvPicPr>
          <p:cNvPr id="299" name="Google Shape;299;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304"/>
        <p:cNvGrpSpPr/>
        <p:nvPr/>
      </p:nvGrpSpPr>
      <p:grpSpPr>
        <a:xfrm>
          <a:off x="0" y="0"/>
          <a:ext cx="0" cy="0"/>
          <a:chOff x="0" y="0"/>
          <a:chExt cx="0" cy="0"/>
        </a:xfrm>
      </p:grpSpPr>
      <p:sp>
        <p:nvSpPr>
          <p:cNvPr id="305" name="Google Shape;305;p9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6" name="Google Shape;306;p9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07" name="Google Shape;307;p9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308"/>
        <p:cNvGrpSpPr/>
        <p:nvPr/>
      </p:nvGrpSpPr>
      <p:grpSpPr>
        <a:xfrm>
          <a:off x="0" y="0"/>
          <a:ext cx="0" cy="0"/>
          <a:chOff x="0" y="0"/>
          <a:chExt cx="0" cy="0"/>
        </a:xfrm>
      </p:grpSpPr>
      <p:pic>
        <p:nvPicPr>
          <p:cNvPr id="309" name="Google Shape;309;p9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310"/>
        <p:cNvGrpSpPr/>
        <p:nvPr/>
      </p:nvGrpSpPr>
      <p:grpSpPr>
        <a:xfrm>
          <a:off x="0" y="0"/>
          <a:ext cx="0" cy="0"/>
          <a:chOff x="0" y="0"/>
          <a:chExt cx="0" cy="0"/>
        </a:xfrm>
      </p:grpSpPr>
      <p:pic>
        <p:nvPicPr>
          <p:cNvPr id="311" name="Google Shape;311;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2" name="Google Shape;312;p100"/>
          <p:cNvSpPr/>
          <p:nvPr/>
        </p:nvSpPr>
        <p:spPr>
          <a:xfrm>
            <a:off x="1089900" y="995400"/>
            <a:ext cx="6964200" cy="3152700"/>
          </a:xfrm>
          <a:prstGeom prst="rect">
            <a:avLst/>
          </a:prstGeom>
          <a:solidFill>
            <a:srgbClr val="B5B5B5">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03-A 1">
  <p:cSld name="SECTION_HEADER_1_1_1">
    <p:bg>
      <p:bgPr>
        <a:blipFill>
          <a:blip r:embed="rId2">
            <a:alphaModFix/>
          </a:blip>
          <a:stretch>
            <a:fillRect/>
          </a:stretch>
        </a:blipFill>
        <a:effectLst/>
      </p:bgPr>
    </p:bg>
    <p:spTree>
      <p:nvGrpSpPr>
        <p:cNvPr id="1" name="Shape 313"/>
        <p:cNvGrpSpPr/>
        <p:nvPr/>
      </p:nvGrpSpPr>
      <p:grpSpPr>
        <a:xfrm>
          <a:off x="0" y="0"/>
          <a:ext cx="0" cy="0"/>
          <a:chOff x="0" y="0"/>
          <a:chExt cx="0" cy="0"/>
        </a:xfrm>
      </p:grpSpPr>
      <p:pic>
        <p:nvPicPr>
          <p:cNvPr id="314" name="Google Shape;314;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315"/>
        <p:cNvGrpSpPr/>
        <p:nvPr/>
      </p:nvGrpSpPr>
      <p:grpSpPr>
        <a:xfrm>
          <a:off x="0" y="0"/>
          <a:ext cx="0" cy="0"/>
          <a:chOff x="0" y="0"/>
          <a:chExt cx="0" cy="0"/>
        </a:xfrm>
      </p:grpSpPr>
      <p:pic>
        <p:nvPicPr>
          <p:cNvPr id="316" name="Google Shape;316;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317"/>
        <p:cNvGrpSpPr/>
        <p:nvPr/>
      </p:nvGrpSpPr>
      <p:grpSpPr>
        <a:xfrm>
          <a:off x="0" y="0"/>
          <a:ext cx="0" cy="0"/>
          <a:chOff x="0" y="0"/>
          <a:chExt cx="0" cy="0"/>
        </a:xfrm>
      </p:grpSpPr>
      <p:sp>
        <p:nvSpPr>
          <p:cNvPr id="318" name="Google Shape;318;p10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1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320"/>
        <p:cNvGrpSpPr/>
        <p:nvPr/>
      </p:nvGrpSpPr>
      <p:grpSpPr>
        <a:xfrm>
          <a:off x="0" y="0"/>
          <a:ext cx="0" cy="0"/>
          <a:chOff x="0" y="0"/>
          <a:chExt cx="0" cy="0"/>
        </a:xfrm>
      </p:grpSpPr>
      <p:pic>
        <p:nvPicPr>
          <p:cNvPr id="321" name="Google Shape;321;p10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14.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theme" Target="../theme/theme4.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5.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
        <p:cNvGrpSpPr/>
        <p:nvPr/>
      </p:nvGrpSpPr>
      <p:grpSpPr>
        <a:xfrm>
          <a:off x="0" y="0"/>
          <a:ext cx="0" cy="0"/>
          <a:chOff x="0" y="0"/>
          <a:chExt cx="0" cy="0"/>
        </a:xfrm>
      </p:grpSpPr>
      <p:sp>
        <p:nvSpPr>
          <p:cNvPr id="41" name="Google Shape;41;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2" name="Google Shape;42;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3" name="Google Shape;4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1" name="Google Shape;71;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2" name="Google Shape;7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0"/>
        <p:cNvGrpSpPr/>
        <p:nvPr/>
      </p:nvGrpSpPr>
      <p:grpSpPr>
        <a:xfrm>
          <a:off x="0" y="0"/>
          <a:ext cx="0" cy="0"/>
          <a:chOff x="0" y="0"/>
          <a:chExt cx="0" cy="0"/>
        </a:xfrm>
      </p:grpSpPr>
      <p:sp>
        <p:nvSpPr>
          <p:cNvPr id="301" name="Google Shape;301;p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02" name="Google Shape;302;p9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303" name="Google Shape;303;p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9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view.genial.ly/64c023f591ecfb0011403b33/presentation--hoja-de-ruta-javascript-fle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HtuwO5_uK_tp47KqQCM4Skrh7fCTpCf_/view" TargetMode="External"/><Relationship Id="rId2" Type="http://schemas.openxmlformats.org/officeDocument/2006/relationships/notesSlide" Target="../notesSlides/notesSlide22.xml"/><Relationship Id="rId1" Type="http://schemas.openxmlformats.org/officeDocument/2006/relationships/slideLayout" Target="../slideLayouts/slideLayout99.xml"/><Relationship Id="rId5" Type="http://schemas.openxmlformats.org/officeDocument/2006/relationships/image" Target="../media/image46.png"/><Relationship Id="rId4" Type="http://schemas.openxmlformats.org/officeDocument/2006/relationships/image" Target="../media/image48.gif"/></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presentation/d/1O2x6rbzwaFE2m7vQoPt7ORGjVQHEZqDLHseIT0qSKVc/edit?usp=drive_link"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hyperlink" Target="https://docs.google.com/presentation/d/1G6YBej6icFVkGUebNWEhaHCaGtBOoC1vepL-J9yoKyk/edit?usp=drive_link" TargetMode="External"/><Relationship Id="rId4" Type="http://schemas.openxmlformats.org/officeDocument/2006/relationships/hyperlink" Target="https://docs.google.com/presentation/d/1hJ22VV0_WFFp-dyN8V15s8CdLv9XmITSGphFPfGQ5Js/edit?usp=drive_lin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drive/folders/1NT6oohildn6MA5IBIygjoX5CMQgJMCA9?usp=drive_link" TargetMode="External"/><Relationship Id="rId2" Type="http://schemas.openxmlformats.org/officeDocument/2006/relationships/notesSlide" Target="../notesSlides/notesSlide25.xml"/><Relationship Id="rId1" Type="http://schemas.openxmlformats.org/officeDocument/2006/relationships/slideLayout" Target="../slideLayouts/slideLayout73.xml"/><Relationship Id="rId5" Type="http://schemas.openxmlformats.org/officeDocument/2006/relationships/image" Target="../media/image46.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6.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98.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98.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8" Type="http://schemas.openxmlformats.org/officeDocument/2006/relationships/hyperlink" Target="https://www.microsoft.com/es-es/edge" TargetMode="External"/><Relationship Id="rId3" Type="http://schemas.openxmlformats.org/officeDocument/2006/relationships/image" Target="../media/image66.png"/><Relationship Id="rId7" Type="http://schemas.openxmlformats.org/officeDocument/2006/relationships/hyperlink" Target="https://www.google.com/intl/es/chrome/?brand=UUXU&amp;gclid=Cj0KCQiA3Y-ABhCnARIsAKYDH7siyIILz6sp-rc9s7Gz41xrMQsGR3WyCY2D0t0XDIvQ3VnIZj_d43MaAhbJEALw_wcB&amp;gclsrc=aw.ds" TargetMode="External"/><Relationship Id="rId2" Type="http://schemas.openxmlformats.org/officeDocument/2006/relationships/notesSlide" Target="../notesSlides/notesSlide36.xml"/><Relationship Id="rId1" Type="http://schemas.openxmlformats.org/officeDocument/2006/relationships/slideLayout" Target="../slideLayouts/slideLayout98.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hyperlink" Target="https://www.opera.com/es?utm_campaign=%2300%20-%20WW%20-%20Search%20-%20EN%20-%20Branded&amp;gclid=Cj0KCQiA3Y-ABhCnARIsAKYDH7vItKUMYx5DDNUo76Dwilx3LpB4d2-ic9M79xoQbXf6O2RPKUVVlugaAhVkEALw_wcB" TargetMode="External"/><Relationship Id="rId4" Type="http://schemas.openxmlformats.org/officeDocument/2006/relationships/image" Target="../media/image67.png"/><Relationship Id="rId9" Type="http://schemas.openxmlformats.org/officeDocument/2006/relationships/hyperlink" Target="https://www.mozilla.org/es-AR/firefox/new/"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98.xml"/><Relationship Id="rId6" Type="http://schemas.openxmlformats.org/officeDocument/2006/relationships/hyperlink" Target="https://www.sublimetext.com/3" TargetMode="External"/><Relationship Id="rId5" Type="http://schemas.openxmlformats.org/officeDocument/2006/relationships/hyperlink" Target="https://code.visualstudio.com/" TargetMode="Externa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s.wikipedia.org/wiki/World_Wide_Web_Consortiu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mozilla.org/es/docs/Web/JavaScript/Data_structures"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6.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8.jp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3.jp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96.xml"/></Relationships>
</file>

<file path=ppt/slides/_rels/slide59.xml.rels><?xml version="1.0" encoding="UTF-8" standalone="yes"?>
<Relationships xmlns="http://schemas.openxmlformats.org/package/2006/relationships"><Relationship Id="rId8" Type="http://schemas.openxmlformats.org/officeDocument/2006/relationships/hyperlink" Target="https://www.youtube.com/playlist?list=PL_-j_Nxetw-E1YOlrXMfvF3TQPa0VJDhE" TargetMode="External"/><Relationship Id="rId3" Type="http://schemas.openxmlformats.org/officeDocument/2006/relationships/hyperlink" Target="https://www.youtube.com/playlist?list=PL_-j_Nxetw-EfDh9iHJ7s_iQykEF9Mpwe" TargetMode="External"/><Relationship Id="rId7" Type="http://schemas.openxmlformats.org/officeDocument/2006/relationships/hyperlink" Target="https://www.youtube.com/playlist?list=PL_-j_Nxetw-HUemJyXLr18G5l5t3VU_Eh"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hyperlink" Target="https://www.youtube.com/playlist?list=PL_-j_Nxetw-GGSiu_0KAQKktto9-lOtaO" TargetMode="External"/><Relationship Id="rId5" Type="http://schemas.openxmlformats.org/officeDocument/2006/relationships/hyperlink" Target="https://www.youtube.com/playlist?list=PL_-j_Nxetw-HUc0MTf8MVj3oFtT_OeffM" TargetMode="External"/><Relationship Id="rId10" Type="http://schemas.openxmlformats.org/officeDocument/2006/relationships/image" Target="../media/image85.png"/><Relationship Id="rId4" Type="http://schemas.openxmlformats.org/officeDocument/2006/relationships/hyperlink" Target="https://www.youtube.com/playlist?list=PL_-j_Nxetw-FaOxk6-PzpmujOYNhToNlt" TargetMode="External"/><Relationship Id="rId9" Type="http://schemas.openxmlformats.org/officeDocument/2006/relationships/hyperlink" Target="https://www.youtube.com/playlist?list=PL_-j_Nxetw-FhVw9cwTayaFTaOPTUBC7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drive.google.com/file/d/11Qd_2a9YfHq7Yt4IGLXwWRs6OFpSu-6o/view" TargetMode="External"/><Relationship Id="rId7"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little-dot.toxicode.fr/?hour-of-code" TargetMode="External"/><Relationship Id="rId4" Type="http://schemas.openxmlformats.org/officeDocument/2006/relationships/hyperlink" Target="https://teloexplicocongatitos.com/poster/tlecg08"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4.xml"/></Relationships>
</file>

<file path=ppt/slides/_rels/slide66.xml.rels><?xml version="1.0" encoding="UTF-8" standalone="yes"?>
<Relationships xmlns="http://schemas.openxmlformats.org/package/2006/relationships"><Relationship Id="rId3" Type="http://schemas.openxmlformats.org/officeDocument/2006/relationships/hyperlink" Target="https://coderhouse.notion.site/Beneficios-Top10-da565b2badda4a1098dedfe9aa3ed5ba" TargetMode="External"/><Relationship Id="rId2" Type="http://schemas.openxmlformats.org/officeDocument/2006/relationships/notesSlide" Target="../notesSlides/notesSlide66.xml"/><Relationship Id="rId1" Type="http://schemas.openxmlformats.org/officeDocument/2006/relationships/slideLayout" Target="../slideLayouts/slideLayout9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09"/>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¡Les damos la bienvenida!</a:t>
            </a:r>
            <a:endParaRPr sz="4000" b="1" i="0" u="none" strike="noStrike" cap="none">
              <a:solidFill>
                <a:srgbClr val="EAFF6A"/>
              </a:solidFill>
              <a:latin typeface="DM Sans"/>
              <a:ea typeface="DM Sans"/>
              <a:cs typeface="DM Sans"/>
              <a:sym typeface="DM Sans"/>
            </a:endParaRPr>
          </a:p>
        </p:txBody>
      </p:sp>
      <p:sp>
        <p:nvSpPr>
          <p:cNvPr id="335" name="Google Shape;335;p109"/>
          <p:cNvSpPr txBox="1"/>
          <p:nvPr/>
        </p:nvSpPr>
        <p:spPr>
          <a:xfrm>
            <a:off x="3315900" y="3421350"/>
            <a:ext cx="2512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¿Comenzamos?</a:t>
            </a:r>
            <a:endParaRPr sz="2000" b="0" i="0" u="none" strike="noStrike" cap="none">
              <a:solidFill>
                <a:schemeClr val="lt1"/>
              </a:solidFill>
              <a:latin typeface="DM Sans"/>
              <a:ea typeface="DM Sans"/>
              <a:cs typeface="DM Sans"/>
              <a:sym typeface="DM Sans"/>
            </a:endParaRPr>
          </a:p>
        </p:txBody>
      </p:sp>
      <p:pic>
        <p:nvPicPr>
          <p:cNvPr id="336" name="Google Shape;336;p109" descr="Man Dancing on Apple iOS 12.2"/>
          <p:cNvPicPr preferRelativeResize="0"/>
          <p:nvPr/>
        </p:nvPicPr>
        <p:blipFill rotWithShape="1">
          <a:blip r:embed="rId3">
            <a:alphaModFix/>
          </a:blip>
          <a:src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18"/>
          <p:cNvSpPr/>
          <p:nvPr/>
        </p:nvSpPr>
        <p:spPr>
          <a:xfrm>
            <a:off x="588525" y="701375"/>
            <a:ext cx="2949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18"/>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sz="1400" b="0" i="0" u="none" strike="noStrike" cap="none">
              <a:solidFill>
                <a:srgbClr val="000000"/>
              </a:solidFill>
              <a:latin typeface="DM Sans"/>
              <a:ea typeface="DM Sans"/>
              <a:cs typeface="DM Sans"/>
              <a:sym typeface="DM Sans"/>
            </a:endParaRPr>
          </a:p>
        </p:txBody>
      </p:sp>
      <p:sp>
        <p:nvSpPr>
          <p:cNvPr id="417" name="Google Shape;417;p118"/>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Funcionalidades</a:t>
            </a:r>
            <a:endParaRPr sz="4000" b="1" i="0" u="none" strike="noStrike" cap="none">
              <a:solidFill>
                <a:schemeClr val="dk1"/>
              </a:solidFill>
              <a:latin typeface="DM Sans"/>
              <a:ea typeface="DM Sans"/>
              <a:cs typeface="DM Sans"/>
              <a:sym typeface="DM Sans"/>
            </a:endParaRPr>
          </a:p>
        </p:txBody>
      </p:sp>
      <p:sp>
        <p:nvSpPr>
          <p:cNvPr id="418" name="Google Shape;418;p118"/>
          <p:cNvSpPr txBox="1"/>
          <p:nvPr/>
        </p:nvSpPr>
        <p:spPr>
          <a:xfrm>
            <a:off x="473350" y="1776575"/>
            <a:ext cx="37452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Para </a:t>
            </a:r>
            <a:r>
              <a:rPr lang="es" sz="1350" b="1" i="0" u="none" strike="noStrike" cap="none">
                <a:solidFill>
                  <a:schemeClr val="dk1"/>
                </a:solidFill>
                <a:latin typeface="DM Sans"/>
                <a:ea typeface="DM Sans"/>
                <a:cs typeface="DM Sans"/>
                <a:sym typeface="DM Sans"/>
              </a:rPr>
              <a:t>evitar saturar el chat de mensajes, </a:t>
            </a:r>
            <a:r>
              <a:rPr lang="es" sz="1350" b="0" i="0" u="none" strike="noStrike" cap="none">
                <a:solidFill>
                  <a:schemeClr val="dk1"/>
                </a:solidFill>
                <a:latin typeface="DM Sans"/>
                <a:ea typeface="DM Sans"/>
                <a:cs typeface="DM Sans"/>
                <a:sym typeface="DM Sans"/>
              </a:rPr>
              <a:t>utiliza los signos que figuran en el apartado </a:t>
            </a:r>
            <a:r>
              <a:rPr lang="es" sz="1350" b="1" i="0" u="none" strike="noStrike" cap="none">
                <a:solidFill>
                  <a:schemeClr val="dk1"/>
                </a:solidFill>
                <a:latin typeface="DM Sans"/>
                <a:ea typeface="DM Sans"/>
                <a:cs typeface="DM Sans"/>
                <a:sym typeface="DM Sans"/>
              </a:rPr>
              <a:t>Participantes</a:t>
            </a:r>
            <a:r>
              <a:rPr lang="es" sz="1350" b="0" i="0" u="none" strike="noStrike" cap="none">
                <a:solidFill>
                  <a:schemeClr val="dk1"/>
                </a:solidFill>
                <a:latin typeface="DM Sans"/>
                <a:ea typeface="DM Sans"/>
                <a:cs typeface="DM Sans"/>
                <a:sym typeface="DM Sans"/>
              </a:rPr>
              <a:t>, dentro de Zoom.</a:t>
            </a:r>
            <a:r>
              <a:rPr lang="es" sz="1350" b="0" i="0" u="none" strike="noStrike" cap="none">
                <a:solidFill>
                  <a:srgbClr val="666666"/>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p:txBody>
      </p:sp>
      <p:sp>
        <p:nvSpPr>
          <p:cNvPr id="419" name="Google Shape;419;p118"/>
          <p:cNvSpPr txBox="1"/>
          <p:nvPr/>
        </p:nvSpPr>
        <p:spPr>
          <a:xfrm>
            <a:off x="4735750" y="1776575"/>
            <a:ext cx="33681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Por ejemplo:</a:t>
            </a:r>
            <a:r>
              <a:rPr lang="es" sz="1350" b="0" i="0" u="none" strike="noStrike" cap="none">
                <a:solidFill>
                  <a:schemeClr val="dk1"/>
                </a:solidFill>
                <a:latin typeface="DM Sans"/>
                <a:ea typeface="DM Sans"/>
                <a:cs typeface="DM Sans"/>
                <a:sym typeface="DM Sans"/>
              </a:rPr>
              <a:t> si se pregunta si se escucha correctamente, debes seleccionar la opción “Sí” o “No”. </a:t>
            </a:r>
            <a:endParaRPr sz="1350" b="0" i="0" u="none" strike="noStrike" cap="none">
              <a:solidFill>
                <a:srgbClr val="000000"/>
              </a:solidFill>
              <a:latin typeface="DM Sans"/>
              <a:ea typeface="DM Sans"/>
              <a:cs typeface="DM Sans"/>
              <a:sym typeface="DM Sans"/>
            </a:endParaRPr>
          </a:p>
        </p:txBody>
      </p:sp>
      <p:pic>
        <p:nvPicPr>
          <p:cNvPr id="420" name="Google Shape;420;p118" descr="Aparece: la cantidad de participantes, la opción de chatear y de compartir pantalla" title="captura de pantalla de menú de zoom "/>
          <p:cNvPicPr preferRelativeResize="0"/>
          <p:nvPr/>
        </p:nvPicPr>
        <p:blipFill rotWithShape="1">
          <a:blip r:embed="rId3">
            <a:alphaModFix/>
          </a:blip>
          <a:srcRect/>
          <a:stretch/>
        </p:blipFill>
        <p:spPr>
          <a:xfrm>
            <a:off x="549525" y="2748075"/>
            <a:ext cx="3668949" cy="611500"/>
          </a:xfrm>
          <a:prstGeom prst="rect">
            <a:avLst/>
          </a:prstGeom>
          <a:noFill/>
          <a:ln>
            <a:noFill/>
          </a:ln>
        </p:spPr>
      </p:pic>
      <p:pic>
        <p:nvPicPr>
          <p:cNvPr id="421" name="Google Shape;421;p118" descr="Aparecen: emojis y opciones de votación" title="captura de pantalla de menú de zoom de reacciones"/>
          <p:cNvPicPr preferRelativeResize="0"/>
          <p:nvPr/>
        </p:nvPicPr>
        <p:blipFill rotWithShape="1">
          <a:blip r:embed="rId4">
            <a:alphaModFix/>
          </a:blip>
          <a:srcRect/>
          <a:stretch/>
        </p:blipFill>
        <p:spPr>
          <a:xfrm>
            <a:off x="4818698" y="2715563"/>
            <a:ext cx="2583750" cy="1534275"/>
          </a:xfrm>
          <a:prstGeom prst="rect">
            <a:avLst/>
          </a:prstGeom>
          <a:noFill/>
          <a:ln>
            <a:noFill/>
          </a:ln>
        </p:spPr>
      </p:pic>
      <p:sp>
        <p:nvSpPr>
          <p:cNvPr id="422" name="Google Shape;422;p118"/>
          <p:cNvSpPr txBox="1"/>
          <p:nvPr/>
        </p:nvSpPr>
        <p:spPr>
          <a:xfrm>
            <a:off x="473350" y="4633950"/>
            <a:ext cx="705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999999"/>
                </a:solidFill>
                <a:latin typeface="DM Sans"/>
                <a:ea typeface="DM Sans"/>
                <a:cs typeface="DM Sans"/>
                <a:sym typeface="DM Sans"/>
              </a:rPr>
              <a:t>**Para quitar el signo, presiona el mismo botón nuevamente o la opción “clear all”.</a:t>
            </a:r>
            <a:endParaRPr sz="1100" b="0" i="1" u="sng" strike="noStrike" cap="none">
              <a:solidFill>
                <a:srgbClr val="83AEFB"/>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19"/>
          <p:cNvSpPr txBox="1"/>
          <p:nvPr/>
        </p:nvSpPr>
        <p:spPr>
          <a:xfrm>
            <a:off x="1461300" y="1953000"/>
            <a:ext cx="6221400" cy="711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Metodología</a:t>
            </a:r>
            <a:endParaRPr sz="3800" b="1">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2" name="Google Shape;432;p120"/>
          <p:cNvGrpSpPr/>
          <p:nvPr/>
        </p:nvGrpSpPr>
        <p:grpSpPr>
          <a:xfrm>
            <a:off x="4730059" y="656859"/>
            <a:ext cx="431100" cy="431100"/>
            <a:chOff x="475509" y="435709"/>
            <a:chExt cx="431100" cy="431100"/>
          </a:xfrm>
        </p:grpSpPr>
        <p:sp>
          <p:nvSpPr>
            <p:cNvPr id="433" name="Google Shape;433;p120"/>
            <p:cNvSpPr/>
            <p:nvPr/>
          </p:nvSpPr>
          <p:spPr>
            <a:xfrm>
              <a:off x="475509" y="435709"/>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300">
                <a:latin typeface="DM Sans"/>
                <a:ea typeface="DM Sans"/>
                <a:cs typeface="DM Sans"/>
                <a:sym typeface="DM Sans"/>
              </a:endParaRPr>
            </a:p>
          </p:txBody>
        </p:sp>
        <p:pic>
          <p:nvPicPr>
            <p:cNvPr id="434" name="Google Shape;434;p120" title="ícono de actividad en clase"/>
            <p:cNvPicPr preferRelativeResize="0"/>
            <p:nvPr/>
          </p:nvPicPr>
          <p:blipFill>
            <a:blip r:embed="rId3">
              <a:alphaModFix/>
            </a:blip>
            <a:stretch>
              <a:fillRect/>
            </a:stretch>
          </p:blipFill>
          <p:spPr>
            <a:xfrm>
              <a:off x="539150" y="499350"/>
              <a:ext cx="303800" cy="303800"/>
            </a:xfrm>
            <a:prstGeom prst="rect">
              <a:avLst/>
            </a:prstGeom>
            <a:noFill/>
            <a:ln>
              <a:noFill/>
            </a:ln>
          </p:spPr>
        </p:pic>
      </p:grpSp>
      <p:sp>
        <p:nvSpPr>
          <p:cNvPr id="435" name="Google Shape;435;p120"/>
          <p:cNvSpPr txBox="1"/>
          <p:nvPr/>
        </p:nvSpPr>
        <p:spPr>
          <a:xfrm>
            <a:off x="632550" y="1247300"/>
            <a:ext cx="3777600" cy="39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50">
              <a:latin typeface="DM Sans"/>
              <a:ea typeface="DM Sans"/>
              <a:cs typeface="DM Sans"/>
              <a:sym typeface="DM Sans"/>
            </a:endParaRPr>
          </a:p>
        </p:txBody>
      </p:sp>
      <p:sp>
        <p:nvSpPr>
          <p:cNvPr id="436" name="Google Shape;436;p120"/>
          <p:cNvSpPr txBox="1"/>
          <p:nvPr/>
        </p:nvSpPr>
        <p:spPr>
          <a:xfrm>
            <a:off x="4730050" y="1247300"/>
            <a:ext cx="4005600" cy="1531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s" sz="1250">
                <a:solidFill>
                  <a:schemeClr val="dk1"/>
                </a:solidFill>
                <a:latin typeface="DM Sans"/>
                <a:ea typeface="DM Sans"/>
                <a:cs typeface="DM Sans"/>
                <a:sym typeface="DM Sans"/>
              </a:rPr>
              <a:t>Encontrarás disponible en la plataforma un </a:t>
            </a:r>
            <a:r>
              <a:rPr lang="es" sz="1250" b="1">
                <a:solidFill>
                  <a:schemeClr val="dk1"/>
                </a:solidFill>
                <a:latin typeface="DM Sans"/>
                <a:ea typeface="DM Sans"/>
                <a:cs typeface="DM Sans"/>
                <a:sym typeface="DM Sans"/>
              </a:rPr>
              <a:t>microdesafío</a:t>
            </a:r>
            <a:r>
              <a:rPr lang="es" sz="1250">
                <a:solidFill>
                  <a:schemeClr val="dk1"/>
                </a:solidFill>
                <a:latin typeface="DM Sans"/>
                <a:ea typeface="DM Sans"/>
                <a:cs typeface="DM Sans"/>
                <a:sym typeface="DM Sans"/>
              </a:rPr>
              <a:t> correspondiente a cada semana. Son instancias prácticas breves relacionadas con el Contenido Pregrabado. Si bien no requieren entrega, te recomendamos llevarlos al día. En cada clase en vivo se realizará una </a:t>
            </a:r>
            <a:r>
              <a:rPr lang="es" sz="1250" b="1">
                <a:solidFill>
                  <a:schemeClr val="dk1"/>
                </a:solidFill>
                <a:latin typeface="DM Sans"/>
                <a:ea typeface="DM Sans"/>
                <a:cs typeface="DM Sans"/>
                <a:sym typeface="DM Sans"/>
              </a:rPr>
              <a:t>puesta en común</a:t>
            </a:r>
            <a:r>
              <a:rPr lang="es" sz="1250">
                <a:solidFill>
                  <a:schemeClr val="dk1"/>
                </a:solidFill>
                <a:latin typeface="DM Sans"/>
                <a:ea typeface="DM Sans"/>
                <a:cs typeface="DM Sans"/>
                <a:sym typeface="DM Sans"/>
              </a:rPr>
              <a:t> en torno a ellos.</a:t>
            </a:r>
            <a:endParaRPr sz="1250">
              <a:latin typeface="DM Sans"/>
              <a:ea typeface="DM Sans"/>
              <a:cs typeface="DM Sans"/>
              <a:sym typeface="DM Sans"/>
            </a:endParaRPr>
          </a:p>
        </p:txBody>
      </p:sp>
      <p:sp>
        <p:nvSpPr>
          <p:cNvPr id="437" name="Google Shape;437;p120"/>
          <p:cNvSpPr txBox="1"/>
          <p:nvPr/>
        </p:nvSpPr>
        <p:spPr>
          <a:xfrm>
            <a:off x="1226885" y="672263"/>
            <a:ext cx="226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Contenido Pregrabado</a:t>
            </a:r>
            <a:endParaRPr b="1">
              <a:latin typeface="DM Sans"/>
              <a:ea typeface="DM Sans"/>
              <a:cs typeface="DM Sans"/>
              <a:sym typeface="DM Sans"/>
            </a:endParaRPr>
          </a:p>
        </p:txBody>
      </p:sp>
      <p:sp>
        <p:nvSpPr>
          <p:cNvPr id="438" name="Google Shape;438;p120"/>
          <p:cNvSpPr txBox="1"/>
          <p:nvPr/>
        </p:nvSpPr>
        <p:spPr>
          <a:xfrm>
            <a:off x="5320786" y="672288"/>
            <a:ext cx="254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Microdesafíos</a:t>
            </a:r>
            <a:endParaRPr b="1">
              <a:latin typeface="DM Sans"/>
              <a:ea typeface="DM Sans"/>
              <a:cs typeface="DM Sans"/>
              <a:sym typeface="DM Sans"/>
            </a:endParaRPr>
          </a:p>
        </p:txBody>
      </p:sp>
      <p:sp>
        <p:nvSpPr>
          <p:cNvPr id="439" name="Google Shape;439;p120"/>
          <p:cNvSpPr txBox="1"/>
          <p:nvPr/>
        </p:nvSpPr>
        <p:spPr>
          <a:xfrm>
            <a:off x="575400" y="1247300"/>
            <a:ext cx="38919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a:solidFill>
                  <a:schemeClr val="dk1"/>
                </a:solidFill>
                <a:latin typeface="DM Sans"/>
                <a:ea typeface="DM Sans"/>
                <a:cs typeface="DM Sans"/>
                <a:sym typeface="DM Sans"/>
              </a:rPr>
              <a:t>Cada semana encontrarás disponible en la plataforma </a:t>
            </a:r>
            <a:r>
              <a:rPr lang="es" sz="1250" b="1">
                <a:solidFill>
                  <a:schemeClr val="dk1"/>
                </a:solidFill>
                <a:latin typeface="DM Sans"/>
                <a:ea typeface="DM Sans"/>
                <a:cs typeface="DM Sans"/>
                <a:sym typeface="DM Sans"/>
              </a:rPr>
              <a:t>contenido asincrónico, </a:t>
            </a:r>
            <a:r>
              <a:rPr lang="es" sz="1250">
                <a:solidFill>
                  <a:schemeClr val="dk1"/>
                </a:solidFill>
                <a:latin typeface="DM Sans"/>
                <a:ea typeface="DM Sans"/>
                <a:cs typeface="DM Sans"/>
                <a:sym typeface="DM Sans"/>
              </a:rPr>
              <a:t>en </a:t>
            </a:r>
            <a:r>
              <a:rPr lang="es" sz="1250" b="1">
                <a:solidFill>
                  <a:schemeClr val="dk1"/>
                </a:solidFill>
                <a:latin typeface="DM Sans"/>
                <a:ea typeface="DM Sans"/>
                <a:cs typeface="DM Sans"/>
                <a:sym typeface="DM Sans"/>
              </a:rPr>
              <a:t>formato audiovisual</a:t>
            </a:r>
            <a:r>
              <a:rPr lang="es" sz="1250">
                <a:solidFill>
                  <a:schemeClr val="dk1"/>
                </a:solidFill>
                <a:latin typeface="DM Sans"/>
                <a:ea typeface="DM Sans"/>
                <a:cs typeface="DM Sans"/>
                <a:sym typeface="DM Sans"/>
              </a:rPr>
              <a:t> (videos, tutoriales, podcast, etc) y de una duración aproximada de</a:t>
            </a:r>
            <a:r>
              <a:rPr lang="es" sz="1250" b="1">
                <a:solidFill>
                  <a:schemeClr val="dk1"/>
                </a:solidFill>
                <a:latin typeface="DM Sans"/>
                <a:ea typeface="DM Sans"/>
                <a:cs typeface="DM Sans"/>
                <a:sym typeface="DM Sans"/>
              </a:rPr>
              <a:t> </a:t>
            </a:r>
            <a:r>
              <a:rPr lang="es" sz="1250" u="sng">
                <a:solidFill>
                  <a:schemeClr val="dk1"/>
                </a:solidFill>
                <a:latin typeface="DM Sans"/>
                <a:ea typeface="DM Sans"/>
                <a:cs typeface="DM Sans"/>
                <a:sym typeface="DM Sans"/>
              </a:rPr>
              <a:t>30 minutos</a:t>
            </a:r>
            <a:r>
              <a:rPr lang="es" sz="1250" b="1">
                <a:solidFill>
                  <a:schemeClr val="dk1"/>
                </a:solidFill>
                <a:latin typeface="DM Sans"/>
                <a:ea typeface="DM Sans"/>
                <a:cs typeface="DM Sans"/>
                <a:sym typeface="DM Sans"/>
              </a:rPr>
              <a:t>.</a:t>
            </a:r>
            <a:r>
              <a:rPr lang="es" sz="1250" b="1">
                <a:solidFill>
                  <a:schemeClr val="dk1"/>
                </a:solidFill>
                <a:highlight>
                  <a:schemeClr val="accent6"/>
                </a:highlight>
                <a:latin typeface="DM Sans"/>
                <a:ea typeface="DM Sans"/>
                <a:cs typeface="DM Sans"/>
                <a:sym typeface="DM Sans"/>
              </a:rPr>
              <a:t>Es requisito que veas este material en forma previa a cada clase en vivo 🙌</a:t>
            </a:r>
            <a:endParaRPr sz="1250" b="1">
              <a:solidFill>
                <a:schemeClr val="dk1"/>
              </a:solidFill>
              <a:highlight>
                <a:schemeClr val="accent6"/>
              </a:highlight>
              <a:latin typeface="DM Sans"/>
              <a:ea typeface="DM Sans"/>
              <a:cs typeface="DM Sans"/>
              <a:sym typeface="DM Sans"/>
            </a:endParaRPr>
          </a:p>
          <a:p>
            <a:pPr marL="0" lvl="0" indent="0" algn="l" rtl="0">
              <a:spcBef>
                <a:spcPts val="0"/>
              </a:spcBef>
              <a:spcAft>
                <a:spcPts val="0"/>
              </a:spcAft>
              <a:buNone/>
            </a:pPr>
            <a:r>
              <a:rPr lang="es" sz="1250" b="1">
                <a:solidFill>
                  <a:schemeClr val="dk1"/>
                </a:solidFill>
                <a:highlight>
                  <a:schemeClr val="accent6"/>
                </a:highlight>
                <a:latin typeface="DM Sans"/>
                <a:ea typeface="DM Sans"/>
                <a:cs typeface="DM Sans"/>
                <a:sym typeface="DM Sans"/>
              </a:rPr>
              <a:t>Encontrarás todo esto en al </a:t>
            </a:r>
            <a:r>
              <a:rPr lang="es" sz="1250" b="1" u="sng">
                <a:solidFill>
                  <a:schemeClr val="hlink"/>
                </a:solidFill>
                <a:highlight>
                  <a:schemeClr val="accent6"/>
                </a:highlight>
                <a:latin typeface="DM Sans"/>
                <a:ea typeface="DM Sans"/>
                <a:cs typeface="DM Sans"/>
                <a:sym typeface="DM Sans"/>
                <a:hlinkClick r:id="rId4"/>
              </a:rPr>
              <a:t>hoja de ruta</a:t>
            </a:r>
            <a:r>
              <a:rPr lang="es" sz="1250" b="1">
                <a:solidFill>
                  <a:schemeClr val="dk1"/>
                </a:solidFill>
                <a:highlight>
                  <a:schemeClr val="accent6"/>
                </a:highlight>
                <a:latin typeface="DM Sans"/>
                <a:ea typeface="DM Sans"/>
                <a:cs typeface="DM Sans"/>
                <a:sym typeface="DM Sans"/>
              </a:rPr>
              <a:t> del curso. </a:t>
            </a:r>
            <a:endParaRPr sz="1250" b="1">
              <a:solidFill>
                <a:schemeClr val="dk1"/>
              </a:solidFill>
              <a:highlight>
                <a:schemeClr val="accent6"/>
              </a:highlight>
              <a:latin typeface="DM Sans"/>
              <a:ea typeface="DM Sans"/>
              <a:cs typeface="DM Sans"/>
              <a:sym typeface="DM Sans"/>
            </a:endParaRPr>
          </a:p>
        </p:txBody>
      </p:sp>
      <p:sp>
        <p:nvSpPr>
          <p:cNvPr id="440" name="Google Shape;440;p120"/>
          <p:cNvSpPr txBox="1"/>
          <p:nvPr/>
        </p:nvSpPr>
        <p:spPr>
          <a:xfrm>
            <a:off x="1226874" y="2969900"/>
            <a:ext cx="238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Clases en vivo</a:t>
            </a:r>
            <a:endParaRPr b="1">
              <a:latin typeface="DM Sans"/>
              <a:ea typeface="DM Sans"/>
              <a:cs typeface="DM Sans"/>
              <a:sym typeface="DM Sans"/>
            </a:endParaRPr>
          </a:p>
        </p:txBody>
      </p:sp>
      <p:sp>
        <p:nvSpPr>
          <p:cNvPr id="441" name="Google Shape;441;p120"/>
          <p:cNvSpPr txBox="1"/>
          <p:nvPr/>
        </p:nvSpPr>
        <p:spPr>
          <a:xfrm>
            <a:off x="664725" y="3406550"/>
            <a:ext cx="3777600" cy="114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250">
                <a:solidFill>
                  <a:schemeClr val="dk1"/>
                </a:solidFill>
                <a:latin typeface="DM Sans"/>
                <a:ea typeface="DM Sans"/>
                <a:cs typeface="DM Sans"/>
                <a:sym typeface="DM Sans"/>
              </a:rPr>
              <a:t>Cada semana deberás asistir a una clase en vivo de dos horas. El objetivo es poner en práctica y profundizar sobre el Contenido Pregrabado. Está orientada a ejemplos en vivo, actividades colaborativas y prácticas.</a:t>
            </a:r>
            <a:endParaRPr sz="1250">
              <a:solidFill>
                <a:schemeClr val="dk1"/>
              </a:solidFill>
              <a:latin typeface="DM Sans"/>
              <a:ea typeface="DM Sans"/>
              <a:cs typeface="DM Sans"/>
              <a:sym typeface="DM Sans"/>
            </a:endParaRPr>
          </a:p>
        </p:txBody>
      </p:sp>
      <p:sp>
        <p:nvSpPr>
          <p:cNvPr id="442" name="Google Shape;442;p120"/>
          <p:cNvSpPr txBox="1"/>
          <p:nvPr/>
        </p:nvSpPr>
        <p:spPr>
          <a:xfrm>
            <a:off x="4799750" y="4712600"/>
            <a:ext cx="4071900" cy="39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50"/>
          </a:p>
        </p:txBody>
      </p:sp>
      <p:grpSp>
        <p:nvGrpSpPr>
          <p:cNvPr id="443" name="Google Shape;443;p120"/>
          <p:cNvGrpSpPr/>
          <p:nvPr/>
        </p:nvGrpSpPr>
        <p:grpSpPr>
          <a:xfrm>
            <a:off x="664733" y="656834"/>
            <a:ext cx="431100" cy="431100"/>
            <a:chOff x="664733" y="656834"/>
            <a:chExt cx="431100" cy="431100"/>
          </a:xfrm>
        </p:grpSpPr>
        <p:sp>
          <p:nvSpPr>
            <p:cNvPr id="444" name="Google Shape;444;p120"/>
            <p:cNvSpPr/>
            <p:nvPr/>
          </p:nvSpPr>
          <p:spPr>
            <a:xfrm>
              <a:off x="664733" y="6568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5" name="Google Shape;445;p120"/>
            <p:cNvPicPr preferRelativeResize="0"/>
            <p:nvPr/>
          </p:nvPicPr>
          <p:blipFill>
            <a:blip r:embed="rId5">
              <a:alphaModFix/>
            </a:blip>
            <a:stretch>
              <a:fillRect/>
            </a:stretch>
          </p:blipFill>
          <p:spPr>
            <a:xfrm>
              <a:off x="718750" y="710875"/>
              <a:ext cx="323050" cy="323050"/>
            </a:xfrm>
            <a:prstGeom prst="rect">
              <a:avLst/>
            </a:prstGeom>
            <a:noFill/>
            <a:ln>
              <a:noFill/>
            </a:ln>
          </p:spPr>
        </p:pic>
      </p:grpSp>
      <p:grpSp>
        <p:nvGrpSpPr>
          <p:cNvPr id="446" name="Google Shape;446;p120"/>
          <p:cNvGrpSpPr/>
          <p:nvPr/>
        </p:nvGrpSpPr>
        <p:grpSpPr>
          <a:xfrm>
            <a:off x="674858" y="2943959"/>
            <a:ext cx="431100" cy="431100"/>
            <a:chOff x="674858" y="2943959"/>
            <a:chExt cx="431100" cy="431100"/>
          </a:xfrm>
        </p:grpSpPr>
        <p:sp>
          <p:nvSpPr>
            <p:cNvPr id="447" name="Google Shape;447;p120"/>
            <p:cNvSpPr/>
            <p:nvPr/>
          </p:nvSpPr>
          <p:spPr>
            <a:xfrm>
              <a:off x="674858" y="2943959"/>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 name="Google Shape;448;p120"/>
            <p:cNvPicPr preferRelativeResize="0"/>
            <p:nvPr/>
          </p:nvPicPr>
          <p:blipFill>
            <a:blip r:embed="rId6">
              <a:alphaModFix/>
            </a:blip>
            <a:stretch>
              <a:fillRect/>
            </a:stretch>
          </p:blipFill>
          <p:spPr>
            <a:xfrm>
              <a:off x="728875" y="3008475"/>
              <a:ext cx="323050" cy="3230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121" title="imagen decorativa"/>
          <p:cNvPicPr preferRelativeResize="0"/>
          <p:nvPr/>
        </p:nvPicPr>
        <p:blipFill rotWithShape="1">
          <a:blip r:embed="rId3">
            <a:alphaModFix/>
          </a:blip>
          <a:srcRect l="33171" r="23876"/>
          <a:stretch/>
        </p:blipFill>
        <p:spPr>
          <a:xfrm>
            <a:off x="5838075" y="0"/>
            <a:ext cx="3314524" cy="5143501"/>
          </a:xfrm>
          <a:prstGeom prst="rect">
            <a:avLst/>
          </a:prstGeom>
          <a:noFill/>
          <a:ln>
            <a:noFill/>
          </a:ln>
        </p:spPr>
      </p:pic>
      <p:sp>
        <p:nvSpPr>
          <p:cNvPr id="454" name="Google Shape;454;p121"/>
          <p:cNvSpPr txBox="1"/>
          <p:nvPr/>
        </p:nvSpPr>
        <p:spPr>
          <a:xfrm>
            <a:off x="501450" y="670175"/>
            <a:ext cx="49872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Queremos</a:t>
            </a:r>
            <a:endParaRPr sz="4000" b="1" i="0" u="none" strike="noStrike" cap="none">
              <a:solidFill>
                <a:schemeClr val="dk1"/>
              </a:solidFill>
              <a:latin typeface="DM Sans"/>
              <a:ea typeface="DM Sans"/>
              <a:cs typeface="DM Sans"/>
              <a:sym typeface="DM Sans"/>
            </a:endParaRPr>
          </a:p>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rgbClr val="83AEFB"/>
                </a:solidFill>
                <a:latin typeface="DM Sans"/>
                <a:ea typeface="DM Sans"/>
                <a:cs typeface="DM Sans"/>
                <a:sym typeface="DM Sans"/>
              </a:rPr>
              <a:t>saber +</a:t>
            </a:r>
            <a:endParaRPr sz="4000" b="1" i="0" u="none" strike="noStrike" cap="none">
              <a:solidFill>
                <a:srgbClr val="83AEFB"/>
              </a:solidFill>
              <a:latin typeface="DM Sans"/>
              <a:ea typeface="DM Sans"/>
              <a:cs typeface="DM Sans"/>
              <a:sym typeface="DM Sans"/>
            </a:endParaRPr>
          </a:p>
        </p:txBody>
      </p:sp>
      <p:sp>
        <p:nvSpPr>
          <p:cNvPr id="455" name="Google Shape;455;p121"/>
          <p:cNvSpPr txBox="1"/>
          <p:nvPr/>
        </p:nvSpPr>
        <p:spPr>
          <a:xfrm>
            <a:off x="501450" y="1987400"/>
            <a:ext cx="4987200" cy="2837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500" b="1" i="0" u="none" strike="noStrike" cap="none">
                <a:solidFill>
                  <a:schemeClr val="accent5"/>
                </a:solidFill>
                <a:latin typeface="DM Sans"/>
                <a:ea typeface="DM Sans"/>
                <a:cs typeface="DM Sans"/>
                <a:sym typeface="DM Sans"/>
              </a:rPr>
              <a:t>Contesta mediante el chat de Zoom </a:t>
            </a:r>
            <a:endParaRPr sz="1800" b="0" i="0" u="none" strike="noStrike" cap="none">
              <a:solidFill>
                <a:srgbClr val="83AEFB"/>
              </a:solidFill>
              <a:latin typeface="DM Sans Medium"/>
              <a:ea typeface="DM Sans Medium"/>
              <a:cs typeface="DM Sans Medium"/>
              <a:sym typeface="DM Sans Medium"/>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Helvetica Neue Light"/>
              <a:ea typeface="Helvetica Neue Light"/>
              <a:cs typeface="Helvetica Neue Light"/>
              <a:sym typeface="Helvetica Neue Light"/>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¿Alguien de la clase hizo el curso de </a:t>
            </a:r>
            <a:r>
              <a:rPr lang="es" sz="1350" b="1" i="0" u="none" strike="noStrike" cap="none">
                <a:solidFill>
                  <a:schemeClr val="dk1"/>
                </a:solidFill>
                <a:latin typeface="DM Sans"/>
                <a:ea typeface="DM Sans"/>
                <a:cs typeface="DM Sans"/>
                <a:sym typeface="DM Sans"/>
              </a:rPr>
              <a:t>Desarrollo web</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¿Alguien ya ha trabajado con </a:t>
            </a:r>
            <a:r>
              <a:rPr lang="es" sz="1350" b="1" i="0" u="none" strike="noStrike" cap="none">
                <a:solidFill>
                  <a:schemeClr val="dk1"/>
                </a:solidFill>
                <a:latin typeface="DM Sans"/>
                <a:ea typeface="DM Sans"/>
                <a:cs typeface="DM Sans"/>
                <a:sym typeface="DM Sans"/>
              </a:rPr>
              <a:t>Visual Studio Code o una herramienta similar</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¿Alguien ya ha trabajado con </a:t>
            </a:r>
            <a:r>
              <a:rPr lang="es" sz="1350" b="1" i="0" u="none" strike="noStrike" cap="none">
                <a:solidFill>
                  <a:schemeClr val="dk1"/>
                </a:solidFill>
                <a:latin typeface="DM Sans"/>
                <a:ea typeface="DM Sans"/>
                <a:cs typeface="DM Sans"/>
                <a:sym typeface="DM Sans"/>
              </a:rPr>
              <a:t>JavaScript</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¿Por qué es importante esta herramienta para el desarrollador Frontend?</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1000"/>
              </a:spcAft>
              <a:buClr>
                <a:schemeClr val="dk1"/>
              </a:buClr>
              <a:buSzPts val="1350"/>
              <a:buFont typeface="DM Sans"/>
              <a:buChar char="✓"/>
            </a:pPr>
            <a:r>
              <a:rPr lang="es" sz="1350" b="0" i="0" u="none" strike="noStrike" cap="none">
                <a:solidFill>
                  <a:schemeClr val="dk1"/>
                </a:solidFill>
                <a:latin typeface="DM Sans"/>
                <a:ea typeface="DM Sans"/>
                <a:cs typeface="DM Sans"/>
                <a:sym typeface="DM Sans"/>
              </a:rPr>
              <a:t>¿Por qué es importante </a:t>
            </a:r>
            <a:r>
              <a:rPr lang="es" sz="1350" b="1" i="0" u="none" strike="noStrike" cap="none">
                <a:solidFill>
                  <a:schemeClr val="dk1"/>
                </a:solidFill>
                <a:latin typeface="DM Sans"/>
                <a:ea typeface="DM Sans"/>
                <a:cs typeface="DM Sans"/>
                <a:sym typeface="DM Sans"/>
              </a:rPr>
              <a:t>haber trabajado con HTML y CSS</a:t>
            </a:r>
            <a:r>
              <a:rPr lang="es" sz="1350" b="0" i="0" u="none" strike="noStrike" cap="none">
                <a:solidFill>
                  <a:schemeClr val="dk1"/>
                </a:solidFill>
                <a:latin typeface="DM Sans"/>
                <a:ea typeface="DM Sans"/>
                <a:cs typeface="DM Sans"/>
                <a:sym typeface="DM Sans"/>
              </a:rPr>
              <a:t> antes de comenzar con </a:t>
            </a:r>
            <a:r>
              <a:rPr lang="es" sz="1350" b="1" i="0" u="none" strike="noStrike" cap="none">
                <a:solidFill>
                  <a:schemeClr val="dk1"/>
                </a:solidFill>
                <a:latin typeface="DM Sans"/>
                <a:ea typeface="DM Sans"/>
                <a:cs typeface="DM Sans"/>
                <a:sym typeface="DM Sans"/>
              </a:rPr>
              <a:t>JavaScript</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pic>
        <p:nvPicPr>
          <p:cNvPr id="456" name="Google Shape;456;p121"/>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22"/>
          <p:cNvSpPr/>
          <p:nvPr/>
        </p:nvSpPr>
        <p:spPr>
          <a:xfrm>
            <a:off x="475500" y="701375"/>
            <a:ext cx="27093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22"/>
          <p:cNvSpPr txBox="1"/>
          <p:nvPr/>
        </p:nvSpPr>
        <p:spPr>
          <a:xfrm>
            <a:off x="475500" y="46832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a:t>
            </a:r>
            <a:r>
              <a:rPr lang="es" sz="1600">
                <a:solidFill>
                  <a:schemeClr val="dk1"/>
                </a:solidFill>
                <a:latin typeface="DM Sans"/>
                <a:ea typeface="DM Sans"/>
                <a:cs typeface="DM Sans"/>
                <a:sym typeface="DM Sans"/>
              </a:rPr>
              <a:t>FORMACIÓN DEL CURSO</a:t>
            </a:r>
            <a:endParaRPr sz="1400" b="0" i="0" u="none" strike="noStrike" cap="none">
              <a:solidFill>
                <a:srgbClr val="000000"/>
              </a:solidFill>
              <a:latin typeface="DM Sans"/>
              <a:ea typeface="DM Sans"/>
              <a:cs typeface="DM Sans"/>
              <a:sym typeface="DM Sans"/>
            </a:endParaRPr>
          </a:p>
        </p:txBody>
      </p:sp>
      <p:sp>
        <p:nvSpPr>
          <p:cNvPr id="463" name="Google Shape;463;p122"/>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Plataforma</a:t>
            </a:r>
            <a:endParaRPr sz="4000" b="1" i="0" u="none" strike="noStrike" cap="none">
              <a:solidFill>
                <a:schemeClr val="dk1"/>
              </a:solidFill>
              <a:latin typeface="DM Sans"/>
              <a:ea typeface="DM Sans"/>
              <a:cs typeface="DM Sans"/>
              <a:sym typeface="DM Sans"/>
            </a:endParaRPr>
          </a:p>
        </p:txBody>
      </p:sp>
      <p:sp>
        <p:nvSpPr>
          <p:cNvPr id="464" name="Google Shape;464;p122"/>
          <p:cNvSpPr txBox="1"/>
          <p:nvPr/>
        </p:nvSpPr>
        <p:spPr>
          <a:xfrm>
            <a:off x="475500" y="1841100"/>
            <a:ext cx="27093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En el margen superior izquierdo encontrarás el menú. </a:t>
            </a:r>
            <a:endParaRPr sz="1350">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Desde allí podrás acceder a </a:t>
            </a:r>
            <a:r>
              <a:rPr lang="es" sz="1350" b="1" i="1">
                <a:solidFill>
                  <a:schemeClr val="dk1"/>
                </a:solidFill>
                <a:latin typeface="DM Sans"/>
                <a:ea typeface="DM Sans"/>
                <a:cs typeface="DM Sans"/>
                <a:sym typeface="DM Sans"/>
              </a:rPr>
              <a:t>Mis cursos</a:t>
            </a:r>
            <a:r>
              <a:rPr lang="es" sz="1350">
                <a:solidFill>
                  <a:schemeClr val="dk1"/>
                </a:solidFill>
                <a:latin typeface="DM Sans"/>
                <a:ea typeface="DM Sans"/>
                <a:cs typeface="DM Sans"/>
                <a:sym typeface="DM Sans"/>
              </a:rPr>
              <a:t> y ver la comisión en la que estás inscripto, fechas y horarios de clase. </a:t>
            </a:r>
            <a:endParaRPr sz="1350">
              <a:solidFill>
                <a:schemeClr val="dk1"/>
              </a:solidFill>
              <a:latin typeface="DM Sans"/>
              <a:ea typeface="DM Sans"/>
              <a:cs typeface="DM Sans"/>
              <a:sym typeface="DM Sans"/>
            </a:endParaRPr>
          </a:p>
          <a:p>
            <a:pPr marL="457200" marR="0" lvl="0" indent="-314325" algn="l" rtl="0">
              <a:lnSpc>
                <a:spcPct val="100000"/>
              </a:lnSpc>
              <a:spcBef>
                <a:spcPts val="1000"/>
              </a:spcBef>
              <a:spcAft>
                <a:spcPts val="1000"/>
              </a:spcAft>
              <a:buClr>
                <a:schemeClr val="dk2"/>
              </a:buClr>
              <a:buSzPts val="1350"/>
              <a:buFont typeface="DM Sans"/>
              <a:buChar char="✓"/>
            </a:pPr>
            <a:r>
              <a:rPr lang="es" sz="1350">
                <a:solidFill>
                  <a:schemeClr val="dk1"/>
                </a:solidFill>
                <a:latin typeface="DM Sans"/>
                <a:ea typeface="DM Sans"/>
                <a:cs typeface="DM Sans"/>
                <a:sym typeface="DM Sans"/>
              </a:rPr>
              <a:t>Ingresando en </a:t>
            </a:r>
            <a:r>
              <a:rPr lang="es" sz="1350" b="1" i="1">
                <a:solidFill>
                  <a:schemeClr val="dk1"/>
                </a:solidFill>
                <a:latin typeface="DM Sans"/>
                <a:ea typeface="DM Sans"/>
                <a:cs typeface="DM Sans"/>
                <a:sym typeface="DM Sans"/>
              </a:rPr>
              <a:t>Ir al curso</a:t>
            </a:r>
            <a:r>
              <a:rPr lang="es" sz="1350">
                <a:solidFill>
                  <a:schemeClr val="dk1"/>
                </a:solidFill>
                <a:latin typeface="DM Sans"/>
                <a:ea typeface="DM Sans"/>
                <a:cs typeface="DM Sans"/>
                <a:sym typeface="DM Sans"/>
              </a:rPr>
              <a:t> accederás a información específica.</a:t>
            </a:r>
            <a:endParaRPr sz="1350" b="0" i="0" u="none" strike="noStrike" cap="none">
              <a:solidFill>
                <a:srgbClr val="000000"/>
              </a:solidFill>
              <a:latin typeface="DM Sans"/>
              <a:ea typeface="DM Sans"/>
              <a:cs typeface="DM Sans"/>
              <a:sym typeface="DM Sans"/>
            </a:endParaRPr>
          </a:p>
        </p:txBody>
      </p:sp>
      <p:grpSp>
        <p:nvGrpSpPr>
          <p:cNvPr id="465" name="Google Shape;465;p122"/>
          <p:cNvGrpSpPr/>
          <p:nvPr/>
        </p:nvGrpSpPr>
        <p:grpSpPr>
          <a:xfrm>
            <a:off x="3317500" y="1841100"/>
            <a:ext cx="5343451" cy="2274975"/>
            <a:chOff x="3143325" y="1731125"/>
            <a:chExt cx="5343451" cy="2274975"/>
          </a:xfrm>
        </p:grpSpPr>
        <p:pic>
          <p:nvPicPr>
            <p:cNvPr id="466" name="Google Shape;466;p122"/>
            <p:cNvPicPr preferRelativeResize="0"/>
            <p:nvPr/>
          </p:nvPicPr>
          <p:blipFill rotWithShape="1">
            <a:blip r:embed="rId3">
              <a:alphaModFix/>
            </a:blip>
            <a:srcRect l="25288" r="4228"/>
            <a:stretch/>
          </p:blipFill>
          <p:spPr>
            <a:xfrm>
              <a:off x="4198000" y="1731125"/>
              <a:ext cx="4288776" cy="2274975"/>
            </a:xfrm>
            <a:prstGeom prst="rect">
              <a:avLst/>
            </a:prstGeom>
            <a:noFill/>
            <a:ln>
              <a:noFill/>
            </a:ln>
          </p:spPr>
        </p:pic>
        <p:sp>
          <p:nvSpPr>
            <p:cNvPr id="467" name="Google Shape;467;p122"/>
            <p:cNvSpPr/>
            <p:nvPr/>
          </p:nvSpPr>
          <p:spPr>
            <a:xfrm>
              <a:off x="4298425" y="2208700"/>
              <a:ext cx="1208400" cy="204300"/>
            </a:xfrm>
            <a:prstGeom prst="rect">
              <a:avLst/>
            </a:prstGeom>
            <a:solidFill>
              <a:srgbClr val="29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a:solidFill>
                    <a:schemeClr val="lt1"/>
                  </a:solidFill>
                  <a:latin typeface="DM Sans"/>
                  <a:ea typeface="DM Sans"/>
                  <a:cs typeface="DM Sans"/>
                  <a:sym typeface="DM Sans"/>
                </a:rPr>
                <a:t>¡Hola, </a:t>
              </a:r>
              <a:r>
                <a:rPr lang="es" sz="750">
                  <a:solidFill>
                    <a:schemeClr val="lt2"/>
                  </a:solidFill>
                  <a:latin typeface="DM Sans"/>
                  <a:ea typeface="DM Sans"/>
                  <a:cs typeface="DM Sans"/>
                  <a:sym typeface="DM Sans"/>
                </a:rPr>
                <a:t>Eliana!</a:t>
              </a:r>
              <a:endParaRPr sz="800">
                <a:solidFill>
                  <a:schemeClr val="lt1"/>
                </a:solidFill>
                <a:latin typeface="DM Sans"/>
                <a:ea typeface="DM Sans"/>
                <a:cs typeface="DM Sans"/>
                <a:sym typeface="DM Sans"/>
              </a:endParaRPr>
            </a:p>
          </p:txBody>
        </p:sp>
        <p:pic>
          <p:nvPicPr>
            <p:cNvPr id="468" name="Google Shape;468;p122"/>
            <p:cNvPicPr preferRelativeResize="0"/>
            <p:nvPr/>
          </p:nvPicPr>
          <p:blipFill rotWithShape="1">
            <a:blip r:embed="rId3">
              <a:alphaModFix/>
            </a:blip>
            <a:srcRect r="82667"/>
            <a:stretch/>
          </p:blipFill>
          <p:spPr>
            <a:xfrm>
              <a:off x="3143325" y="1731125"/>
              <a:ext cx="1054675" cy="227497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23"/>
          <p:cNvSpPr/>
          <p:nvPr/>
        </p:nvSpPr>
        <p:spPr>
          <a:xfrm>
            <a:off x="475500" y="701375"/>
            <a:ext cx="27093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23"/>
          <p:cNvSpPr txBox="1"/>
          <p:nvPr/>
        </p:nvSpPr>
        <p:spPr>
          <a:xfrm>
            <a:off x="475500" y="46832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a:t>
            </a:r>
            <a:r>
              <a:rPr lang="es" sz="1600">
                <a:solidFill>
                  <a:schemeClr val="dk1"/>
                </a:solidFill>
                <a:latin typeface="DM Sans"/>
                <a:ea typeface="DM Sans"/>
                <a:cs typeface="DM Sans"/>
                <a:sym typeface="DM Sans"/>
              </a:rPr>
              <a:t>FORMACIÓN DEL CURSO</a:t>
            </a:r>
            <a:endParaRPr sz="1400" b="0" i="0" u="none" strike="noStrike" cap="none">
              <a:solidFill>
                <a:srgbClr val="000000"/>
              </a:solidFill>
              <a:latin typeface="DM Sans"/>
              <a:ea typeface="DM Sans"/>
              <a:cs typeface="DM Sans"/>
              <a:sym typeface="DM Sans"/>
            </a:endParaRPr>
          </a:p>
        </p:txBody>
      </p:sp>
      <p:sp>
        <p:nvSpPr>
          <p:cNvPr id="475" name="Google Shape;475;p123"/>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Tutor</a:t>
            </a:r>
            <a:endParaRPr sz="4000" b="1" i="0" u="none" strike="noStrike" cap="none">
              <a:solidFill>
                <a:schemeClr val="dk1"/>
              </a:solidFill>
              <a:latin typeface="DM Sans"/>
              <a:ea typeface="DM Sans"/>
              <a:cs typeface="DM Sans"/>
              <a:sym typeface="DM Sans"/>
            </a:endParaRPr>
          </a:p>
        </p:txBody>
      </p:sp>
      <p:sp>
        <p:nvSpPr>
          <p:cNvPr id="476" name="Google Shape;476;p123"/>
          <p:cNvSpPr txBox="1"/>
          <p:nvPr/>
        </p:nvSpPr>
        <p:spPr>
          <a:xfrm>
            <a:off x="475500" y="1841100"/>
            <a:ext cx="22929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800"/>
              </a:spcAft>
              <a:buNone/>
            </a:pPr>
            <a:r>
              <a:rPr lang="es" sz="1350">
                <a:solidFill>
                  <a:schemeClr val="dk1"/>
                </a:solidFill>
                <a:latin typeface="DM Sans"/>
                <a:ea typeface="DM Sans"/>
                <a:cs typeface="DM Sans"/>
                <a:sym typeface="DM Sans"/>
              </a:rPr>
              <a:t>En esta sección podrás ver el nombre de tu tutor. A través del chat podrás comunicarte para realizar consultas si fuera necesario.</a:t>
            </a:r>
            <a:endParaRPr sz="1350" b="0" i="0" u="none" strike="noStrike" cap="none">
              <a:solidFill>
                <a:srgbClr val="000000"/>
              </a:solidFill>
              <a:latin typeface="DM Sans"/>
              <a:ea typeface="DM Sans"/>
              <a:cs typeface="DM Sans"/>
              <a:sym typeface="DM Sans"/>
            </a:endParaRPr>
          </a:p>
        </p:txBody>
      </p:sp>
      <p:pic>
        <p:nvPicPr>
          <p:cNvPr id="477" name="Google Shape;477;p123"/>
          <p:cNvPicPr preferRelativeResize="0"/>
          <p:nvPr/>
        </p:nvPicPr>
        <p:blipFill>
          <a:blip r:embed="rId3">
            <a:alphaModFix/>
          </a:blip>
          <a:stretch>
            <a:fillRect/>
          </a:stretch>
        </p:blipFill>
        <p:spPr>
          <a:xfrm>
            <a:off x="3032501" y="1841100"/>
            <a:ext cx="5636001" cy="246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24"/>
          <p:cNvSpPr/>
          <p:nvPr/>
        </p:nvSpPr>
        <p:spPr>
          <a:xfrm>
            <a:off x="475500" y="701375"/>
            <a:ext cx="27093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24"/>
          <p:cNvSpPr txBox="1"/>
          <p:nvPr/>
        </p:nvSpPr>
        <p:spPr>
          <a:xfrm>
            <a:off x="475500" y="46832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a:t>
            </a:r>
            <a:r>
              <a:rPr lang="es" sz="1600">
                <a:solidFill>
                  <a:schemeClr val="dk1"/>
                </a:solidFill>
                <a:latin typeface="DM Sans"/>
                <a:ea typeface="DM Sans"/>
                <a:cs typeface="DM Sans"/>
                <a:sym typeface="DM Sans"/>
              </a:rPr>
              <a:t>FORMACIÓN DEL CURSO</a:t>
            </a:r>
            <a:endParaRPr sz="1400" b="0" i="0" u="none" strike="noStrike" cap="none">
              <a:solidFill>
                <a:srgbClr val="000000"/>
              </a:solidFill>
              <a:latin typeface="DM Sans"/>
              <a:ea typeface="DM Sans"/>
              <a:cs typeface="DM Sans"/>
              <a:sym typeface="DM Sans"/>
            </a:endParaRPr>
          </a:p>
        </p:txBody>
      </p:sp>
      <p:sp>
        <p:nvSpPr>
          <p:cNvPr id="484" name="Google Shape;484;p124"/>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Chat</a:t>
            </a:r>
            <a:endParaRPr sz="4000" b="1" i="0" u="none" strike="noStrike" cap="none">
              <a:solidFill>
                <a:schemeClr val="dk1"/>
              </a:solidFill>
              <a:latin typeface="DM Sans"/>
              <a:ea typeface="DM Sans"/>
              <a:cs typeface="DM Sans"/>
              <a:sym typeface="DM Sans"/>
            </a:endParaRPr>
          </a:p>
        </p:txBody>
      </p:sp>
      <p:sp>
        <p:nvSpPr>
          <p:cNvPr id="485" name="Google Shape;485;p124"/>
          <p:cNvSpPr txBox="1"/>
          <p:nvPr/>
        </p:nvSpPr>
        <p:spPr>
          <a:xfrm>
            <a:off x="469575" y="2427250"/>
            <a:ext cx="22929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800"/>
              </a:spcAft>
              <a:buClr>
                <a:schemeClr val="dk1"/>
              </a:buClr>
              <a:buSzPts val="1350"/>
              <a:buFont typeface="Arial"/>
              <a:buNone/>
            </a:pPr>
            <a:r>
              <a:rPr lang="es" sz="1350" b="1" i="1">
                <a:solidFill>
                  <a:schemeClr val="dk1"/>
                </a:solidFill>
                <a:latin typeface="DM Sans"/>
                <a:ea typeface="DM Sans"/>
                <a:cs typeface="DM Sans"/>
                <a:sym typeface="DM Sans"/>
              </a:rPr>
              <a:t>Chat</a:t>
            </a:r>
            <a:r>
              <a:rPr lang="es" sz="1350">
                <a:solidFill>
                  <a:schemeClr val="dk1"/>
                </a:solidFill>
                <a:latin typeface="DM Sans"/>
                <a:ea typeface="DM Sans"/>
                <a:cs typeface="DM Sans"/>
                <a:sym typeface="DM Sans"/>
              </a:rPr>
              <a:t>: Podrás acceder al canal de tu comisión o comunicarte con tu tutor.  </a:t>
            </a:r>
            <a:endParaRPr sz="1350" b="0" i="0" u="none" strike="noStrike" cap="none">
              <a:solidFill>
                <a:srgbClr val="000000"/>
              </a:solidFill>
              <a:latin typeface="DM Sans"/>
              <a:ea typeface="DM Sans"/>
              <a:cs typeface="DM Sans"/>
              <a:sym typeface="DM Sans"/>
            </a:endParaRPr>
          </a:p>
        </p:txBody>
      </p:sp>
      <p:grpSp>
        <p:nvGrpSpPr>
          <p:cNvPr id="486" name="Google Shape;486;p124"/>
          <p:cNvGrpSpPr/>
          <p:nvPr/>
        </p:nvGrpSpPr>
        <p:grpSpPr>
          <a:xfrm>
            <a:off x="2931050" y="1841088"/>
            <a:ext cx="5733674" cy="1980525"/>
            <a:chOff x="2931050" y="1841088"/>
            <a:chExt cx="5733674" cy="1980525"/>
          </a:xfrm>
        </p:grpSpPr>
        <p:pic>
          <p:nvPicPr>
            <p:cNvPr id="487" name="Google Shape;487;p124"/>
            <p:cNvPicPr preferRelativeResize="0"/>
            <p:nvPr/>
          </p:nvPicPr>
          <p:blipFill>
            <a:blip r:embed="rId3">
              <a:alphaModFix/>
            </a:blip>
            <a:stretch>
              <a:fillRect/>
            </a:stretch>
          </p:blipFill>
          <p:spPr>
            <a:xfrm>
              <a:off x="2931050" y="1841088"/>
              <a:ext cx="5733674" cy="1980525"/>
            </a:xfrm>
            <a:prstGeom prst="rect">
              <a:avLst/>
            </a:prstGeom>
            <a:noFill/>
            <a:ln>
              <a:noFill/>
            </a:ln>
          </p:spPr>
        </p:pic>
        <p:sp>
          <p:nvSpPr>
            <p:cNvPr id="488" name="Google Shape;488;p124"/>
            <p:cNvSpPr/>
            <p:nvPr/>
          </p:nvSpPr>
          <p:spPr>
            <a:xfrm>
              <a:off x="4462750" y="2503675"/>
              <a:ext cx="711000" cy="120900"/>
            </a:xfrm>
            <a:prstGeom prst="rect">
              <a:avLst/>
            </a:prstGeom>
            <a:solidFill>
              <a:srgbClr val="1C1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600">
                  <a:solidFill>
                    <a:srgbClr val="999999"/>
                  </a:solidFill>
                  <a:latin typeface="DM Sans"/>
                  <a:ea typeface="DM Sans"/>
                  <a:cs typeface="DM Sans"/>
                  <a:sym typeface="DM Sans"/>
                </a:rPr>
                <a:t>María</a:t>
              </a:r>
              <a:endParaRPr sz="600">
                <a:solidFill>
                  <a:srgbClr val="999999"/>
                </a:solidFill>
                <a:latin typeface="DM Sans"/>
                <a:ea typeface="DM Sans"/>
                <a:cs typeface="DM Sans"/>
                <a:sym typeface="DM Sans"/>
              </a:endParaRPr>
            </a:p>
          </p:txBody>
        </p:sp>
        <p:sp>
          <p:nvSpPr>
            <p:cNvPr id="489" name="Google Shape;489;p124"/>
            <p:cNvSpPr/>
            <p:nvPr/>
          </p:nvSpPr>
          <p:spPr>
            <a:xfrm>
              <a:off x="4462750" y="3494550"/>
              <a:ext cx="1081800" cy="181500"/>
            </a:xfrm>
            <a:prstGeom prst="rect">
              <a:avLst/>
            </a:prstGeom>
            <a:solidFill>
              <a:srgbClr val="1C1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600">
                  <a:solidFill>
                    <a:srgbClr val="999999"/>
                  </a:solidFill>
                  <a:latin typeface="DM Sans"/>
                  <a:ea typeface="DM Sans"/>
                  <a:cs typeface="DM Sans"/>
                  <a:sym typeface="DM Sans"/>
                </a:rPr>
                <a:t>Mateo</a:t>
              </a:r>
              <a:endParaRPr sz="600">
                <a:solidFill>
                  <a:srgbClr val="999999"/>
                </a:solidFill>
                <a:latin typeface="DM Sans"/>
                <a:ea typeface="DM Sans"/>
                <a:cs typeface="DM Sans"/>
                <a:sym typeface="DM San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25"/>
          <p:cNvSpPr txBox="1"/>
          <p:nvPr/>
        </p:nvSpPr>
        <p:spPr>
          <a:xfrm>
            <a:off x="1113900" y="2216250"/>
            <a:ext cx="6916200" cy="1237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800"/>
              <a:buFont typeface="Arial"/>
              <a:buNone/>
            </a:pPr>
            <a:r>
              <a:rPr lang="es" sz="3800" b="1">
                <a:solidFill>
                  <a:schemeClr val="dk1"/>
                </a:solidFill>
                <a:latin typeface="DM Sans"/>
                <a:ea typeface="DM Sans"/>
                <a:cs typeface="DM Sans"/>
                <a:sym typeface="DM Sans"/>
              </a:rPr>
              <a:t>Pre entregas y </a:t>
            </a:r>
            <a:r>
              <a:rPr lang="es" sz="3800" b="1" i="0" u="none" strike="noStrike" cap="none">
                <a:solidFill>
                  <a:schemeClr val="dk1"/>
                </a:solidFill>
                <a:latin typeface="DM Sans"/>
                <a:ea typeface="DM Sans"/>
                <a:cs typeface="DM Sans"/>
                <a:sym typeface="DM Sans"/>
              </a:rPr>
              <a:t>Proyecto Final</a:t>
            </a:r>
            <a:endParaRPr sz="3800" b="1" i="0" u="none" strike="noStrike" cap="non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26"/>
          <p:cNvSpPr/>
          <p:nvPr/>
        </p:nvSpPr>
        <p:spPr>
          <a:xfrm>
            <a:off x="588525" y="686550"/>
            <a:ext cx="1505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26"/>
          <p:cNvSpPr txBox="1"/>
          <p:nvPr/>
        </p:nvSpPr>
        <p:spPr>
          <a:xfrm>
            <a:off x="588525" y="484650"/>
            <a:ext cx="1602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ENTREGABLES</a:t>
            </a:r>
            <a:endParaRPr sz="1400" b="0" i="0" u="none" strike="noStrike" cap="none">
              <a:solidFill>
                <a:srgbClr val="000000"/>
              </a:solidFill>
              <a:latin typeface="DM Sans"/>
              <a:ea typeface="DM Sans"/>
              <a:cs typeface="DM Sans"/>
              <a:sym typeface="DM Sans"/>
            </a:endParaRPr>
          </a:p>
        </p:txBody>
      </p:sp>
      <p:sp>
        <p:nvSpPr>
          <p:cNvPr id="501" name="Google Shape;501;p126"/>
          <p:cNvSpPr txBox="1"/>
          <p:nvPr/>
        </p:nvSpPr>
        <p:spPr>
          <a:xfrm>
            <a:off x="501450" y="894975"/>
            <a:ext cx="2795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son?</a:t>
            </a:r>
            <a:endParaRPr sz="4000" b="1" i="0" u="none" strike="noStrike" cap="none">
              <a:solidFill>
                <a:schemeClr val="dk1"/>
              </a:solidFill>
              <a:latin typeface="DM Sans"/>
              <a:ea typeface="DM Sans"/>
              <a:cs typeface="DM Sans"/>
              <a:sym typeface="DM Sans"/>
            </a:endParaRPr>
          </a:p>
        </p:txBody>
      </p:sp>
      <p:sp>
        <p:nvSpPr>
          <p:cNvPr id="502" name="Google Shape;502;p126"/>
          <p:cNvSpPr txBox="1"/>
          <p:nvPr/>
        </p:nvSpPr>
        <p:spPr>
          <a:xfrm>
            <a:off x="501450" y="2584250"/>
            <a:ext cx="7841700" cy="134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500"/>
              <a:buFont typeface="Arial"/>
              <a:buNone/>
            </a:pPr>
            <a:r>
              <a:rPr lang="es" sz="1350" b="0" i="0" u="none" strike="noStrike" cap="none">
                <a:solidFill>
                  <a:schemeClr val="dk1"/>
                </a:solidFill>
                <a:latin typeface="DM Sans"/>
                <a:ea typeface="DM Sans"/>
                <a:cs typeface="DM Sans"/>
                <a:sym typeface="DM Sans"/>
              </a:rPr>
              <a:t>Actividades que les permitirán avanzar en el desarrollo del proyecto final. Deberán ser subidas a la plataforma hasta 7 días luego de la clase para ser corregidas por cada tutor/a. </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500"/>
              <a:buFont typeface="Arial"/>
              <a:buNone/>
            </a:pP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En la guía de actividades tendrán una serie de actividades que si las realizan clase a clase, los ayudará a llegar preparados a las pre entregas así como al proyecto final. </a:t>
            </a:r>
            <a:endParaRPr sz="1350">
              <a:solidFill>
                <a:schemeClr val="dk1"/>
              </a:solidFill>
              <a:latin typeface="DM Sans"/>
              <a:ea typeface="DM Sans"/>
              <a:cs typeface="DM Sans"/>
              <a:sym typeface="DM Sans"/>
            </a:endParaRPr>
          </a:p>
        </p:txBody>
      </p:sp>
      <p:sp>
        <p:nvSpPr>
          <p:cNvPr id="503" name="Google Shape;503;p126"/>
          <p:cNvSpPr txBox="1"/>
          <p:nvPr/>
        </p:nvSpPr>
        <p:spPr>
          <a:xfrm>
            <a:off x="1025750" y="2106775"/>
            <a:ext cx="286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Entregables</a:t>
            </a:r>
            <a:endParaRPr sz="1400" b="1" i="0" u="none" strike="noStrike" cap="none">
              <a:solidFill>
                <a:srgbClr val="000000"/>
              </a:solidFill>
              <a:latin typeface="DM Sans"/>
              <a:ea typeface="DM Sans"/>
              <a:cs typeface="DM Sans"/>
              <a:sym typeface="DM Sans"/>
            </a:endParaRPr>
          </a:p>
        </p:txBody>
      </p:sp>
      <p:grpSp>
        <p:nvGrpSpPr>
          <p:cNvPr id="504" name="Google Shape;504;p126"/>
          <p:cNvGrpSpPr/>
          <p:nvPr/>
        </p:nvGrpSpPr>
        <p:grpSpPr>
          <a:xfrm>
            <a:off x="501465" y="2087802"/>
            <a:ext cx="431074" cy="431074"/>
            <a:chOff x="7208351" y="2467173"/>
            <a:chExt cx="738900" cy="738900"/>
          </a:xfrm>
        </p:grpSpPr>
        <p:sp>
          <p:nvSpPr>
            <p:cNvPr id="505" name="Google Shape;505;p126"/>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6" name="Google Shape;506;p126"/>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27"/>
          <p:cNvSpPr txBox="1"/>
          <p:nvPr/>
        </p:nvSpPr>
        <p:spPr>
          <a:xfrm>
            <a:off x="501450" y="894975"/>
            <a:ext cx="3843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Proyecto final</a:t>
            </a:r>
            <a:endParaRPr sz="4000" b="1" i="0" u="none" strike="noStrike" cap="none">
              <a:solidFill>
                <a:schemeClr val="dk1"/>
              </a:solidFill>
              <a:latin typeface="DM Sans"/>
              <a:ea typeface="DM Sans"/>
              <a:cs typeface="DM Sans"/>
              <a:sym typeface="DM Sans"/>
            </a:endParaRPr>
          </a:p>
        </p:txBody>
      </p:sp>
      <p:sp>
        <p:nvSpPr>
          <p:cNvPr id="512" name="Google Shape;512;p127"/>
          <p:cNvSpPr txBox="1"/>
          <p:nvPr/>
        </p:nvSpPr>
        <p:spPr>
          <a:xfrm>
            <a:off x="473350" y="19081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 Proyecto final se construye a partir de </a:t>
            </a:r>
            <a:r>
              <a:rPr lang="es" sz="1350" b="1" i="0" u="none" strike="noStrike" cap="none">
                <a:solidFill>
                  <a:srgbClr val="000000"/>
                </a:solidFill>
                <a:highlight>
                  <a:srgbClr val="EAFF6A"/>
                </a:highlight>
                <a:latin typeface="DM Sans"/>
                <a:ea typeface="DM Sans"/>
                <a:cs typeface="DM Sans"/>
                <a:sym typeface="DM Sans"/>
              </a:rPr>
              <a:t>l</a:t>
            </a:r>
            <a:r>
              <a:rPr lang="es" sz="1350" b="1">
                <a:highlight>
                  <a:srgbClr val="EAFF6A"/>
                </a:highlight>
                <a:latin typeface="DM Sans"/>
                <a:ea typeface="DM Sans"/>
                <a:cs typeface="DM Sans"/>
                <a:sym typeface="DM Sans"/>
              </a:rPr>
              <a:t>a</a:t>
            </a:r>
            <a:r>
              <a:rPr lang="es" sz="1350" b="1" i="0" u="none" strike="noStrike" cap="none">
                <a:solidFill>
                  <a:srgbClr val="000000"/>
                </a:solidFill>
                <a:highlight>
                  <a:srgbClr val="EAFF6A"/>
                </a:highlight>
                <a:latin typeface="DM Sans"/>
                <a:ea typeface="DM Sans"/>
                <a:cs typeface="DM Sans"/>
                <a:sym typeface="DM Sans"/>
              </a:rPr>
              <a:t>s pre.entregas</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 objetivo es que cada estudiante pueda utilizar su Proyecto final como parte de su portfolio personal.</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13" name="Google Shape;513;p127"/>
          <p:cNvSpPr txBox="1"/>
          <p:nvPr/>
        </p:nvSpPr>
        <p:spPr>
          <a:xfrm>
            <a:off x="4527575" y="1908175"/>
            <a:ext cx="4140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El Proyecto Final se debe subir a la plataforma la </a:t>
            </a:r>
            <a:r>
              <a:rPr lang="es" sz="1350" b="0" i="0" u="sng" strike="noStrike" cap="none">
                <a:solidFill>
                  <a:srgbClr val="000000"/>
                </a:solidFill>
                <a:latin typeface="DM Sans"/>
                <a:ea typeface="DM Sans"/>
                <a:cs typeface="DM Sans"/>
                <a:sym typeface="DM Sans"/>
              </a:rPr>
              <a:t> última clase</a:t>
            </a:r>
            <a:r>
              <a:rPr lang="es" sz="1350" b="0" i="0" u="none" strike="noStrike" cap="none">
                <a:solidFill>
                  <a:srgbClr val="000000"/>
                </a:solidFill>
                <a:latin typeface="DM Sans"/>
                <a:ea typeface="DM Sans"/>
                <a:cs typeface="DM Sans"/>
                <a:sym typeface="DM Sans"/>
              </a:rPr>
              <a:t> del curso. En caso de no hacerlo </a:t>
            </a:r>
            <a:r>
              <a:rPr lang="es" sz="1350" b="1" i="0" u="none" strike="noStrike" cap="none">
                <a:solidFill>
                  <a:srgbClr val="000000"/>
                </a:solidFill>
                <a:latin typeface="DM Sans"/>
                <a:ea typeface="DM Sans"/>
                <a:cs typeface="DM Sans"/>
                <a:sym typeface="DM Sans"/>
              </a:rPr>
              <a:t>tendrás </a:t>
            </a:r>
            <a:r>
              <a:rPr lang="es" sz="1350" b="1">
                <a:latin typeface="DM Sans"/>
                <a:ea typeface="DM Sans"/>
                <a:cs typeface="DM Sans"/>
                <a:sym typeface="DM Sans"/>
              </a:rPr>
              <a:t>1</a:t>
            </a:r>
            <a:r>
              <a:rPr lang="es" sz="1350" b="1" i="0" u="none" strike="noStrike" cap="none">
                <a:solidFill>
                  <a:srgbClr val="000000"/>
                </a:solidFill>
                <a:latin typeface="DM Sans"/>
                <a:ea typeface="DM Sans"/>
                <a:cs typeface="DM Sans"/>
                <a:sym typeface="DM Sans"/>
              </a:rPr>
              <a:t>0 días </a:t>
            </a:r>
            <a:r>
              <a:rPr lang="es" sz="1350" b="0" i="0" u="none" strike="noStrike" cap="none">
                <a:solidFill>
                  <a:srgbClr val="000000"/>
                </a:solidFill>
                <a:latin typeface="DM Sans"/>
                <a:ea typeface="DM Sans"/>
                <a:cs typeface="DM Sans"/>
                <a:sym typeface="DM Sans"/>
              </a:rPr>
              <a:t>a partir de la finalización del curso para cargarlo en la plataforma. Pasados esos días, el botón de entrega se inhabilitará.</a:t>
            </a:r>
            <a:endParaRPr sz="1350" b="0" i="0" u="none" strike="noStrike" cap="none">
              <a:solidFill>
                <a:srgbClr val="000000"/>
              </a:solidFill>
              <a:latin typeface="DM Sans"/>
              <a:ea typeface="DM Sans"/>
              <a:cs typeface="DM Sans"/>
              <a:sym typeface="DM Sans"/>
            </a:endParaRPr>
          </a:p>
        </p:txBody>
      </p:sp>
      <p:sp>
        <p:nvSpPr>
          <p:cNvPr id="514" name="Google Shape;514;p127"/>
          <p:cNvSpPr/>
          <p:nvPr/>
        </p:nvSpPr>
        <p:spPr>
          <a:xfrm>
            <a:off x="588525" y="686550"/>
            <a:ext cx="18318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27"/>
          <p:cNvSpPr txBox="1"/>
          <p:nvPr/>
        </p:nvSpPr>
        <p:spPr>
          <a:xfrm>
            <a:off x="588525" y="484650"/>
            <a:ext cx="1831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10"/>
          <p:cNvSpPr/>
          <p:nvPr/>
        </p:nvSpPr>
        <p:spPr>
          <a:xfrm>
            <a:off x="3197659" y="1686969"/>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10"/>
          <p:cNvSpPr txBox="1"/>
          <p:nvPr/>
        </p:nvSpPr>
        <p:spPr>
          <a:xfrm>
            <a:off x="1461297" y="8877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dirty="0">
                <a:solidFill>
                  <a:schemeClr val="lt1"/>
                </a:solidFill>
                <a:latin typeface="DM Sans"/>
                <a:ea typeface="DM Sans"/>
                <a:cs typeface="DM Sans"/>
                <a:sym typeface="DM Sans"/>
              </a:rPr>
              <a:t>Esta clase va a ser</a:t>
            </a:r>
            <a:endParaRPr sz="4000" b="1" i="0" u="none" strike="noStrike" cap="none" dirty="0">
              <a:solidFill>
                <a:srgbClr val="DEFC52"/>
              </a:solidFill>
              <a:latin typeface="DM Sans"/>
              <a:ea typeface="DM Sans"/>
              <a:cs typeface="DM Sans"/>
              <a:sym typeface="DM Sans"/>
            </a:endParaRPr>
          </a:p>
        </p:txBody>
      </p:sp>
      <p:sp>
        <p:nvSpPr>
          <p:cNvPr id="344" name="Google Shape;344;p110"/>
          <p:cNvSpPr txBox="1"/>
          <p:nvPr/>
        </p:nvSpPr>
        <p:spPr>
          <a:xfrm>
            <a:off x="3773059" y="1741869"/>
            <a:ext cx="2407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dirty="0">
                <a:solidFill>
                  <a:srgbClr val="EAFF6A"/>
                </a:solidFill>
                <a:latin typeface="DM Sans"/>
                <a:ea typeface="DM Sans"/>
                <a:cs typeface="DM Sans"/>
                <a:sym typeface="DM Sans"/>
              </a:rPr>
              <a:t>grabada</a:t>
            </a:r>
            <a:endParaRPr sz="4000" b="1" i="0" u="none" strike="noStrike" cap="none" dirty="0">
              <a:solidFill>
                <a:srgbClr val="EAFF6A"/>
              </a:solidFill>
              <a:latin typeface="DM Sans"/>
              <a:ea typeface="DM Sans"/>
              <a:cs typeface="DM Sans"/>
              <a:sym typeface="DM Sans"/>
            </a:endParaRPr>
          </a:p>
        </p:txBody>
      </p:sp>
      <p:sp>
        <p:nvSpPr>
          <p:cNvPr id="345" name="Google Shape;345;p110"/>
          <p:cNvSpPr/>
          <p:nvPr/>
        </p:nvSpPr>
        <p:spPr>
          <a:xfrm>
            <a:off x="3474629" y="2011419"/>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43;p110"/>
          <p:cNvSpPr txBox="1"/>
          <p:nvPr/>
        </p:nvSpPr>
        <p:spPr>
          <a:xfrm>
            <a:off x="1578259" y="3042881"/>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smtClean="0">
                <a:solidFill>
                  <a:schemeClr val="lt1"/>
                </a:solidFill>
                <a:latin typeface="DM Sans"/>
                <a:ea typeface="DM Sans"/>
                <a:cs typeface="DM Sans"/>
                <a:sym typeface="DM Sans"/>
              </a:rPr>
              <a:t>(Si no estoy grabando avisen porfa!!!)</a:t>
            </a:r>
            <a:endParaRPr sz="4000" b="1" i="0" u="none" strike="noStrike" cap="none" dirty="0">
              <a:solidFill>
                <a:srgbClr val="DEFC52"/>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28"/>
          <p:cNvSpPr txBox="1"/>
          <p:nvPr/>
        </p:nvSpPr>
        <p:spPr>
          <a:xfrm>
            <a:off x="1461300" y="2343663"/>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¿Cuál es nuestro </a:t>
            </a:r>
            <a:r>
              <a:rPr lang="es" sz="4000" b="1" i="0" u="sng" strike="noStrike" cap="none">
                <a:solidFill>
                  <a:schemeClr val="dk1"/>
                </a:solidFill>
                <a:latin typeface="DM Sans"/>
                <a:ea typeface="DM Sans"/>
                <a:cs typeface="DM Sans"/>
                <a:sym typeface="DM Sans"/>
              </a:rPr>
              <a:t>Proyecto final?</a:t>
            </a:r>
            <a:endParaRPr sz="4000" b="1" i="0" u="sng" strike="noStrike" cap="none">
              <a:solidFill>
                <a:schemeClr val="dk1"/>
              </a:solidFill>
              <a:latin typeface="DM Sans"/>
              <a:ea typeface="DM Sans"/>
              <a:cs typeface="DM Sans"/>
              <a:sym typeface="DM Sans"/>
            </a:endParaRPr>
          </a:p>
        </p:txBody>
      </p:sp>
      <p:grpSp>
        <p:nvGrpSpPr>
          <p:cNvPr id="521" name="Google Shape;521;p128"/>
          <p:cNvGrpSpPr/>
          <p:nvPr/>
        </p:nvGrpSpPr>
        <p:grpSpPr>
          <a:xfrm>
            <a:off x="4202551" y="1469748"/>
            <a:ext cx="738900" cy="738900"/>
            <a:chOff x="7208351" y="2467173"/>
            <a:chExt cx="738900" cy="738900"/>
          </a:xfrm>
        </p:grpSpPr>
        <p:sp>
          <p:nvSpPr>
            <p:cNvPr id="522" name="Google Shape;522;p12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3" name="Google Shape;523;p128"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29"/>
          <p:cNvSpPr txBox="1"/>
          <p:nvPr/>
        </p:nvSpPr>
        <p:spPr>
          <a:xfrm>
            <a:off x="457350" y="1084475"/>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 sz="4000" b="1" i="0" u="none" strike="noStrike" cap="none">
                <a:solidFill>
                  <a:schemeClr val="dk1"/>
                </a:solidFill>
                <a:latin typeface="DM Sans"/>
                <a:ea typeface="DM Sans"/>
                <a:cs typeface="DM Sans"/>
                <a:sym typeface="DM Sans"/>
              </a:rPr>
              <a:t>APLICACIÓN WEB INTERACTIVA</a:t>
            </a:r>
            <a:endParaRPr sz="4000" b="1" i="0" u="none" strike="noStrike" cap="none">
              <a:solidFill>
                <a:schemeClr val="dk1"/>
              </a:solidFill>
              <a:latin typeface="DM Sans"/>
              <a:ea typeface="DM Sans"/>
              <a:cs typeface="DM Sans"/>
              <a:sym typeface="DM Sans"/>
            </a:endParaRPr>
          </a:p>
        </p:txBody>
      </p:sp>
      <p:sp>
        <p:nvSpPr>
          <p:cNvPr id="529" name="Google Shape;529;p129"/>
          <p:cNvSpPr txBox="1"/>
          <p:nvPr/>
        </p:nvSpPr>
        <p:spPr>
          <a:xfrm>
            <a:off x="457350" y="2562575"/>
            <a:ext cx="4730100" cy="232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Consigna: </a:t>
            </a:r>
            <a:endParaRPr sz="1350" b="1"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Crearás una página web interactiva</a:t>
            </a:r>
            <a:r>
              <a:rPr lang="es" sz="1350" b="0" i="0" u="none" strike="noStrike" cap="none">
                <a:solidFill>
                  <a:schemeClr val="dk1"/>
                </a:solidFill>
                <a:latin typeface="DM Sans"/>
                <a:ea typeface="DM Sans"/>
                <a:cs typeface="DM Sans"/>
                <a:sym typeface="DM Sans"/>
              </a:rPr>
              <a:t> de la temática que elijas en JavaScript que permitirá simular distintos procesos.</a:t>
            </a:r>
            <a:r>
              <a:rPr lang="es" sz="1350" b="1" i="0" u="none" strike="noStrike" cap="none">
                <a:solidFill>
                  <a:schemeClr val="dk1"/>
                </a:solidFill>
                <a:latin typeface="DM Sans"/>
                <a:ea typeface="DM Sans"/>
                <a:cs typeface="DM Sans"/>
                <a:sym typeface="DM Sans"/>
              </a:rPr>
              <a:t> Un “simulador”</a:t>
            </a:r>
            <a:r>
              <a:rPr lang="es" sz="1350" b="0" i="0" u="none" strike="noStrike" cap="none">
                <a:solidFill>
                  <a:schemeClr val="dk1"/>
                </a:solidFill>
                <a:latin typeface="DM Sans"/>
                <a:ea typeface="DM Sans"/>
                <a:cs typeface="DM Sans"/>
                <a:sym typeface="DM Sans"/>
              </a:rPr>
              <a:t> es un programa que soluciona ciertas tareas y proporciona al usuario información de valor. </a:t>
            </a:r>
            <a:r>
              <a:rPr lang="es" sz="1350" b="1" i="0" u="none" strike="noStrike" cap="none">
                <a:solidFill>
                  <a:schemeClr val="dk1"/>
                </a:solidFill>
                <a:latin typeface="DM Sans"/>
                <a:ea typeface="DM Sans"/>
                <a:cs typeface="DM Sans"/>
                <a:sym typeface="DM Sans"/>
              </a:rPr>
              <a:t>Utilizarás </a:t>
            </a:r>
            <a:r>
              <a:rPr lang="es" sz="1350" b="1">
                <a:solidFill>
                  <a:schemeClr val="dk1"/>
                </a:solidFill>
                <a:latin typeface="DM Sans"/>
                <a:ea typeface="DM Sans"/>
                <a:cs typeface="DM Sans"/>
                <a:sym typeface="DM Sans"/>
              </a:rPr>
              <a:t>FETCH</a:t>
            </a:r>
            <a:r>
              <a:rPr lang="es" sz="1350" b="1" i="0" u="none" strike="noStrike" cap="none">
                <a:solidFill>
                  <a:schemeClr val="dk1"/>
                </a:solidFill>
                <a:latin typeface="DM Sans"/>
                <a:ea typeface="DM Sans"/>
                <a:cs typeface="DM Sans"/>
                <a:sym typeface="DM Sans"/>
              </a:rPr>
              <a:t> y JSON</a:t>
            </a:r>
            <a:r>
              <a:rPr lang="es" sz="1350" b="0" i="0" u="none" strike="noStrike" cap="none">
                <a:solidFill>
                  <a:schemeClr val="dk1"/>
                </a:solidFill>
                <a:latin typeface="DM Sans"/>
                <a:ea typeface="DM Sans"/>
                <a:cs typeface="DM Sans"/>
                <a:sym typeface="DM Sans"/>
              </a:rPr>
              <a:t> para obtener datos y diversas herramientas de JS como </a:t>
            </a:r>
            <a:r>
              <a:rPr lang="es" sz="1350" b="1" i="0" u="none" strike="noStrike" cap="none">
                <a:solidFill>
                  <a:schemeClr val="dk1"/>
                </a:solidFill>
                <a:latin typeface="DM Sans"/>
                <a:ea typeface="DM Sans"/>
                <a:cs typeface="DM Sans"/>
                <a:sym typeface="DM Sans"/>
              </a:rPr>
              <a:t>librerías, promises, async y frameworks</a:t>
            </a:r>
            <a:r>
              <a:rPr lang="es" sz="1350" b="0" i="0" u="none" strike="noStrike" cap="none">
                <a:solidFill>
                  <a:schemeClr val="dk1"/>
                </a:solidFill>
                <a:latin typeface="DM Sans"/>
                <a:ea typeface="DM Sans"/>
                <a:cs typeface="DM Sans"/>
                <a:sym typeface="DM Sans"/>
              </a:rPr>
              <a:t> para controlar eventos en la interfaz y producir animaciones en respuesta. </a:t>
            </a:r>
            <a:endParaRPr sz="1350" b="0" i="0" u="none" strike="noStrike" cap="none">
              <a:solidFill>
                <a:schemeClr val="dk1"/>
              </a:solidFill>
              <a:latin typeface="DM Sans"/>
              <a:ea typeface="DM Sans"/>
              <a:cs typeface="DM Sans"/>
              <a:sym typeface="DM Sans"/>
            </a:endParaRPr>
          </a:p>
        </p:txBody>
      </p:sp>
      <p:sp>
        <p:nvSpPr>
          <p:cNvPr id="530" name="Google Shape;530;p12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pic>
        <p:nvPicPr>
          <p:cNvPr id="531" name="Google Shape;531;p129"/>
          <p:cNvPicPr preferRelativeResize="0"/>
          <p:nvPr/>
        </p:nvPicPr>
        <p:blipFill rotWithShape="1">
          <a:blip r:embed="rId3">
            <a:alphaModFix/>
          </a:blip>
          <a:srcRect t="3060" b="3051"/>
          <a:stretch/>
        </p:blipFill>
        <p:spPr>
          <a:xfrm>
            <a:off x="5712875" y="468275"/>
            <a:ext cx="2923973" cy="4118748"/>
          </a:xfrm>
          <a:prstGeom prst="rect">
            <a:avLst/>
          </a:prstGeom>
          <a:noFill/>
          <a:ln>
            <a:noFill/>
          </a:ln>
        </p:spPr>
      </p:pic>
      <p:grpSp>
        <p:nvGrpSpPr>
          <p:cNvPr id="532" name="Google Shape;532;p129"/>
          <p:cNvGrpSpPr/>
          <p:nvPr/>
        </p:nvGrpSpPr>
        <p:grpSpPr>
          <a:xfrm>
            <a:off x="457346" y="468299"/>
            <a:ext cx="431074" cy="431074"/>
            <a:chOff x="7208351" y="2467173"/>
            <a:chExt cx="738900" cy="738900"/>
          </a:xfrm>
        </p:grpSpPr>
        <p:sp>
          <p:nvSpPr>
            <p:cNvPr id="533" name="Google Shape;533;p12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4" name="Google Shape;534;p129" title="ícono de proyecto final"/>
            <p:cNvPicPr preferRelativeResize="0"/>
            <p:nvPr/>
          </p:nvPicPr>
          <p:blipFill rotWithShape="1">
            <a:blip r:embed="rId4">
              <a:alphaModFix/>
            </a:blip>
            <a:srcRect/>
            <a:stretch/>
          </p:blipFill>
          <p:spPr>
            <a:xfrm>
              <a:off x="7352500" y="2611301"/>
              <a:ext cx="450600" cy="45062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30"/>
          <p:cNvSpPr txBox="1"/>
          <p:nvPr/>
        </p:nvSpPr>
        <p:spPr>
          <a:xfrm>
            <a:off x="457350" y="1034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Proyectos de nuestros estudiantes</a:t>
            </a:r>
            <a:endParaRPr sz="4000" b="1" i="0" u="none" strike="noStrike" cap="none">
              <a:solidFill>
                <a:schemeClr val="dk1"/>
              </a:solidFill>
              <a:latin typeface="DM Sans"/>
              <a:ea typeface="DM Sans"/>
              <a:cs typeface="DM Sans"/>
              <a:sym typeface="DM Sans"/>
            </a:endParaRPr>
          </a:p>
        </p:txBody>
      </p:sp>
      <p:sp>
        <p:nvSpPr>
          <p:cNvPr id="540" name="Google Shape;540;p130"/>
          <p:cNvSpPr txBox="1"/>
          <p:nvPr/>
        </p:nvSpPr>
        <p:spPr>
          <a:xfrm>
            <a:off x="473350" y="2462275"/>
            <a:ext cx="3834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En </a:t>
            </a:r>
            <a:r>
              <a:rPr lang="es" sz="1350" b="0" i="0" u="sng" strike="noStrike" cap="none">
                <a:solidFill>
                  <a:schemeClr val="hlink"/>
                </a:solidFill>
                <a:latin typeface="DM Sans"/>
                <a:ea typeface="DM Sans"/>
                <a:cs typeface="DM Sans"/>
                <a:sym typeface="DM Sans"/>
                <a:hlinkClick r:id="rId3"/>
              </a:rPr>
              <a:t>este archivo</a:t>
            </a:r>
            <a:r>
              <a:rPr lang="es" sz="1350" b="0" i="0" u="none" strike="noStrike" cap="none">
                <a:solidFill>
                  <a:srgbClr val="000000"/>
                </a:solidFill>
                <a:latin typeface="DM Sans"/>
                <a:ea typeface="DM Sans"/>
                <a:cs typeface="DM Sans"/>
                <a:sym typeface="DM Sans"/>
              </a:rPr>
              <a:t> podrán ver 3</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Proyectos Finales </a:t>
            </a:r>
            <a:r>
              <a:rPr lang="es" sz="1350">
                <a:latin typeface="DM Sans"/>
                <a:ea typeface="DM Sans"/>
                <a:cs typeface="DM Sans"/>
                <a:sym typeface="DM Sans"/>
              </a:rPr>
              <a:t>sobre:</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Realizados por </a:t>
            </a:r>
            <a:r>
              <a:rPr lang="es" sz="1350" b="0" i="0" u="none" strike="noStrike" cap="none">
                <a:solidFill>
                  <a:srgbClr val="000000"/>
                </a:solidFill>
                <a:latin typeface="DM Sans"/>
                <a:ea typeface="DM Sans"/>
                <a:cs typeface="DM Sans"/>
                <a:sym typeface="DM Sans"/>
              </a:rPr>
              <a:t>estudiantes de este curso de comisiones anteriores.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¡Esperamos que les resulten inspiradores!</a:t>
            </a:r>
            <a:endParaRPr sz="1350" b="1" i="0" u="none" strike="noStrike" cap="none">
              <a:solidFill>
                <a:srgbClr val="000000"/>
              </a:solidFill>
              <a:latin typeface="DM Sans"/>
              <a:ea typeface="DM Sans"/>
              <a:cs typeface="DM Sans"/>
              <a:sym typeface="DM Sans"/>
            </a:endParaRPr>
          </a:p>
        </p:txBody>
      </p:sp>
      <p:sp>
        <p:nvSpPr>
          <p:cNvPr id="541" name="Google Shape;541;p13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pic>
        <p:nvPicPr>
          <p:cNvPr id="542" name="Google Shape;542;p130" title="gif de oveja animada haciendo el gesto de &quot;ok&quot;"/>
          <p:cNvPicPr preferRelativeResize="0"/>
          <p:nvPr/>
        </p:nvPicPr>
        <p:blipFill rotWithShape="1">
          <a:blip r:embed="rId4">
            <a:alphaModFix/>
          </a:blip>
          <a:srcRect/>
          <a:stretch/>
        </p:blipFill>
        <p:spPr>
          <a:xfrm>
            <a:off x="5085174" y="2301538"/>
            <a:ext cx="2497675" cy="1960675"/>
          </a:xfrm>
          <a:prstGeom prst="rect">
            <a:avLst/>
          </a:prstGeom>
          <a:noFill/>
          <a:ln>
            <a:noFill/>
          </a:ln>
        </p:spPr>
      </p:pic>
      <p:grpSp>
        <p:nvGrpSpPr>
          <p:cNvPr id="543" name="Google Shape;543;p130"/>
          <p:cNvGrpSpPr/>
          <p:nvPr/>
        </p:nvGrpSpPr>
        <p:grpSpPr>
          <a:xfrm>
            <a:off x="547335" y="483074"/>
            <a:ext cx="401518" cy="401518"/>
            <a:chOff x="7208351" y="2467173"/>
            <a:chExt cx="738900" cy="738900"/>
          </a:xfrm>
        </p:grpSpPr>
        <p:sp>
          <p:nvSpPr>
            <p:cNvPr id="544" name="Google Shape;544;p13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5" name="Google Shape;545;p130" title="ícono de proyecto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31"/>
          <p:cNvSpPr/>
          <p:nvPr/>
        </p:nvSpPr>
        <p:spPr>
          <a:xfrm>
            <a:off x="514941" y="3395753"/>
            <a:ext cx="7524000" cy="472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31"/>
          <p:cNvSpPr/>
          <p:nvPr/>
        </p:nvSpPr>
        <p:spPr>
          <a:xfrm>
            <a:off x="515502" y="2441858"/>
            <a:ext cx="7524000" cy="472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31"/>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sp>
        <p:nvSpPr>
          <p:cNvPr id="553" name="Google Shape;553;p131"/>
          <p:cNvSpPr/>
          <p:nvPr/>
        </p:nvSpPr>
        <p:spPr>
          <a:xfrm>
            <a:off x="539288" y="1556887"/>
            <a:ext cx="1776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31"/>
          <p:cNvSpPr txBox="1"/>
          <p:nvPr/>
        </p:nvSpPr>
        <p:spPr>
          <a:xfrm>
            <a:off x="547329" y="1521213"/>
            <a:ext cx="18102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Entrega</a:t>
            </a:r>
            <a:endParaRPr sz="1400" b="1" i="0" u="none" strike="noStrike" cap="none">
              <a:solidFill>
                <a:srgbClr val="000000"/>
              </a:solidFill>
              <a:latin typeface="DM Sans"/>
              <a:ea typeface="DM Sans"/>
              <a:cs typeface="DM Sans"/>
              <a:sym typeface="DM Sans"/>
            </a:endParaRPr>
          </a:p>
        </p:txBody>
      </p:sp>
      <p:sp>
        <p:nvSpPr>
          <p:cNvPr id="555" name="Google Shape;555;p131"/>
          <p:cNvSpPr txBox="1"/>
          <p:nvPr/>
        </p:nvSpPr>
        <p:spPr>
          <a:xfrm>
            <a:off x="1049349" y="1989060"/>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sng" strike="noStrike" cap="none">
                <a:solidFill>
                  <a:schemeClr val="hlink"/>
                </a:solidFill>
                <a:latin typeface="DM Sans"/>
                <a:ea typeface="DM Sans"/>
                <a:cs typeface="DM Sans"/>
                <a:sym typeface="DM Sans"/>
                <a:hlinkClick r:id="rId3"/>
              </a:rPr>
              <a:t>1° entrega</a:t>
            </a:r>
            <a:endParaRPr sz="1200" b="0" i="0" u="none" strike="noStrike" cap="none">
              <a:solidFill>
                <a:srgbClr val="000000"/>
              </a:solidFill>
              <a:latin typeface="DM Sans"/>
              <a:ea typeface="DM Sans"/>
              <a:cs typeface="DM Sans"/>
              <a:sym typeface="DM Sans"/>
            </a:endParaRPr>
          </a:p>
        </p:txBody>
      </p:sp>
      <p:sp>
        <p:nvSpPr>
          <p:cNvPr id="556" name="Google Shape;556;p131"/>
          <p:cNvSpPr/>
          <p:nvPr/>
        </p:nvSpPr>
        <p:spPr>
          <a:xfrm>
            <a:off x="2489650" y="1556887"/>
            <a:ext cx="35745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31"/>
          <p:cNvSpPr txBox="1"/>
          <p:nvPr/>
        </p:nvSpPr>
        <p:spPr>
          <a:xfrm>
            <a:off x="2336432" y="1521200"/>
            <a:ext cx="38559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DM Sans"/>
              <a:ea typeface="DM Sans"/>
              <a:cs typeface="DM Sans"/>
              <a:sym typeface="DM Sans"/>
            </a:endParaRPr>
          </a:p>
        </p:txBody>
      </p:sp>
      <p:sp>
        <p:nvSpPr>
          <p:cNvPr id="558" name="Google Shape;558;p131"/>
          <p:cNvSpPr/>
          <p:nvPr/>
        </p:nvSpPr>
        <p:spPr>
          <a:xfrm>
            <a:off x="6255898" y="1556887"/>
            <a:ext cx="1776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31"/>
          <p:cNvSpPr txBox="1"/>
          <p:nvPr/>
        </p:nvSpPr>
        <p:spPr>
          <a:xfrm>
            <a:off x="6213390" y="1521213"/>
            <a:ext cx="18102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Fecha</a:t>
            </a:r>
            <a:endParaRPr sz="1400" b="1" i="0" u="none" strike="noStrike" cap="none">
              <a:solidFill>
                <a:srgbClr val="000000"/>
              </a:solidFill>
              <a:latin typeface="DM Sans"/>
              <a:ea typeface="DM Sans"/>
              <a:cs typeface="DM Sans"/>
              <a:sym typeface="DM Sans"/>
            </a:endParaRPr>
          </a:p>
        </p:txBody>
      </p:sp>
      <p:sp>
        <p:nvSpPr>
          <p:cNvPr id="560" name="Google Shape;560;p131"/>
          <p:cNvSpPr txBox="1"/>
          <p:nvPr/>
        </p:nvSpPr>
        <p:spPr>
          <a:xfrm>
            <a:off x="1049361" y="2473082"/>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sng" strike="noStrike" cap="none">
                <a:solidFill>
                  <a:schemeClr val="hlink"/>
                </a:solidFill>
                <a:latin typeface="DM Sans"/>
                <a:ea typeface="DM Sans"/>
                <a:cs typeface="DM Sans"/>
                <a:sym typeface="DM Sans"/>
                <a:hlinkClick r:id="rId4"/>
              </a:rPr>
              <a:t>2° entrega</a:t>
            </a:r>
            <a:endParaRPr sz="1200" b="0" i="0" u="none" strike="noStrike" cap="none">
              <a:solidFill>
                <a:srgbClr val="000000"/>
              </a:solidFill>
              <a:latin typeface="DM Sans"/>
              <a:ea typeface="DM Sans"/>
              <a:cs typeface="DM Sans"/>
              <a:sym typeface="DM Sans"/>
            </a:endParaRPr>
          </a:p>
        </p:txBody>
      </p:sp>
      <p:sp>
        <p:nvSpPr>
          <p:cNvPr id="561" name="Google Shape;561;p131"/>
          <p:cNvSpPr txBox="1"/>
          <p:nvPr/>
        </p:nvSpPr>
        <p:spPr>
          <a:xfrm>
            <a:off x="6640476" y="1960220"/>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Semana </a:t>
            </a:r>
            <a:r>
              <a:rPr lang="es" sz="1200">
                <a:latin typeface="DM Sans"/>
                <a:ea typeface="DM Sans"/>
                <a:cs typeface="DM Sans"/>
                <a:sym typeface="DM Sans"/>
              </a:rPr>
              <a:t>4</a:t>
            </a:r>
            <a:endParaRPr sz="1200" b="0" i="0" u="none" strike="noStrike" cap="none">
              <a:solidFill>
                <a:srgbClr val="000000"/>
              </a:solidFill>
              <a:latin typeface="DM Sans"/>
              <a:ea typeface="DM Sans"/>
              <a:cs typeface="DM Sans"/>
              <a:sym typeface="DM Sans"/>
            </a:endParaRPr>
          </a:p>
        </p:txBody>
      </p:sp>
      <p:sp>
        <p:nvSpPr>
          <p:cNvPr id="562" name="Google Shape;562;p131"/>
          <p:cNvSpPr txBox="1"/>
          <p:nvPr/>
        </p:nvSpPr>
        <p:spPr>
          <a:xfrm>
            <a:off x="6640476" y="2490155"/>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Semana 7</a:t>
            </a:r>
            <a:endParaRPr sz="1200" b="0" i="0" u="none" strike="noStrike" cap="none">
              <a:solidFill>
                <a:srgbClr val="000000"/>
              </a:solidFill>
              <a:latin typeface="DM Sans"/>
              <a:ea typeface="DM Sans"/>
              <a:cs typeface="DM Sans"/>
              <a:sym typeface="DM Sans"/>
            </a:endParaRPr>
          </a:p>
        </p:txBody>
      </p:sp>
      <p:sp>
        <p:nvSpPr>
          <p:cNvPr id="563" name="Google Shape;563;p131"/>
          <p:cNvSpPr txBox="1"/>
          <p:nvPr/>
        </p:nvSpPr>
        <p:spPr>
          <a:xfrm>
            <a:off x="930548" y="2957102"/>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sng" strike="noStrike" cap="none">
                <a:solidFill>
                  <a:schemeClr val="hlink"/>
                </a:solidFill>
                <a:latin typeface="DM Sans"/>
                <a:ea typeface="DM Sans"/>
                <a:cs typeface="DM Sans"/>
                <a:sym typeface="DM Sans"/>
                <a:hlinkClick r:id="rId5"/>
              </a:rPr>
              <a:t>Proyecto Final</a:t>
            </a:r>
            <a:endParaRPr sz="1200" b="0" i="0" u="none" strike="noStrike" cap="none">
              <a:solidFill>
                <a:schemeClr val="dk1"/>
              </a:solidFill>
              <a:latin typeface="DM Sans"/>
              <a:ea typeface="DM Sans"/>
              <a:cs typeface="DM Sans"/>
              <a:sym typeface="DM Sans"/>
            </a:endParaRPr>
          </a:p>
        </p:txBody>
      </p:sp>
      <p:sp>
        <p:nvSpPr>
          <p:cNvPr id="564" name="Google Shape;564;p131"/>
          <p:cNvSpPr txBox="1"/>
          <p:nvPr/>
        </p:nvSpPr>
        <p:spPr>
          <a:xfrm>
            <a:off x="6640463" y="2942952"/>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chemeClr val="dk1"/>
                </a:solidFill>
                <a:latin typeface="DM Sans"/>
                <a:ea typeface="DM Sans"/>
                <a:cs typeface="DM Sans"/>
                <a:sym typeface="DM Sans"/>
              </a:rPr>
              <a:t>Semana 10</a:t>
            </a:r>
            <a:endParaRPr sz="1200" b="0" i="0" u="none" strike="noStrike" cap="none">
              <a:solidFill>
                <a:schemeClr val="dk1"/>
              </a:solidFill>
              <a:latin typeface="DM Sans"/>
              <a:ea typeface="DM Sans"/>
              <a:cs typeface="DM Sans"/>
              <a:sym typeface="DM Sans"/>
            </a:endParaRPr>
          </a:p>
        </p:txBody>
      </p:sp>
      <p:sp>
        <p:nvSpPr>
          <p:cNvPr id="565" name="Google Shape;565;p131"/>
          <p:cNvSpPr txBox="1"/>
          <p:nvPr/>
        </p:nvSpPr>
        <p:spPr>
          <a:xfrm>
            <a:off x="2596982" y="3925150"/>
            <a:ext cx="38187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DM Sans"/>
              <a:ea typeface="DM Sans"/>
              <a:cs typeface="DM Sans"/>
              <a:sym typeface="DM Sans"/>
            </a:endParaRPr>
          </a:p>
        </p:txBody>
      </p:sp>
      <p:grpSp>
        <p:nvGrpSpPr>
          <p:cNvPr id="566" name="Google Shape;566;p131"/>
          <p:cNvGrpSpPr/>
          <p:nvPr/>
        </p:nvGrpSpPr>
        <p:grpSpPr>
          <a:xfrm>
            <a:off x="457346" y="468299"/>
            <a:ext cx="431074" cy="431074"/>
            <a:chOff x="7208351" y="2467173"/>
            <a:chExt cx="738900" cy="738900"/>
          </a:xfrm>
        </p:grpSpPr>
        <p:sp>
          <p:nvSpPr>
            <p:cNvPr id="567" name="Google Shape;567;p131"/>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8" name="Google Shape;568;p131" title="ícono de proyecto final"/>
            <p:cNvPicPr preferRelativeResize="0"/>
            <p:nvPr/>
          </p:nvPicPr>
          <p:blipFill rotWithShape="1">
            <a:blip r:embed="rId6">
              <a:alphaModFix/>
            </a:blip>
            <a:srcRect/>
            <a:stretch/>
          </p:blipFill>
          <p:spPr>
            <a:xfrm>
              <a:off x="7352500" y="2611301"/>
              <a:ext cx="450600" cy="450622"/>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32"/>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grpSp>
        <p:nvGrpSpPr>
          <p:cNvPr id="574" name="Google Shape;574;p132"/>
          <p:cNvGrpSpPr/>
          <p:nvPr/>
        </p:nvGrpSpPr>
        <p:grpSpPr>
          <a:xfrm>
            <a:off x="457346" y="468299"/>
            <a:ext cx="431074" cy="431074"/>
            <a:chOff x="7208351" y="2467173"/>
            <a:chExt cx="738900" cy="738900"/>
          </a:xfrm>
        </p:grpSpPr>
        <p:sp>
          <p:nvSpPr>
            <p:cNvPr id="575" name="Google Shape;575;p13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6" name="Google Shape;576;p132" title="ícono de proyecto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graphicFrame>
        <p:nvGraphicFramePr>
          <p:cNvPr id="577" name="Google Shape;577;p132"/>
          <p:cNvGraphicFramePr/>
          <p:nvPr/>
        </p:nvGraphicFramePr>
        <p:xfrm>
          <a:off x="1128775" y="1696775"/>
          <a:ext cx="3000000" cy="3000000"/>
        </p:xfrm>
        <a:graphic>
          <a:graphicData uri="http://schemas.openxmlformats.org/drawingml/2006/table">
            <a:tbl>
              <a:tblPr>
                <a:noFill/>
                <a:tableStyleId>{0D05612D-E059-4841-B308-4DBE0D4FB3D0}</a:tableStyleId>
              </a:tblPr>
              <a:tblGrid>
                <a:gridCol w="1713375">
                  <a:extLst>
                    <a:ext uri="{9D8B030D-6E8A-4147-A177-3AD203B41FA5}">
                      <a16:colId xmlns:a16="http://schemas.microsoft.com/office/drawing/2014/main" val="20000"/>
                    </a:ext>
                  </a:extLst>
                </a:gridCol>
                <a:gridCol w="3547575">
                  <a:extLst>
                    <a:ext uri="{9D8B030D-6E8A-4147-A177-3AD203B41FA5}">
                      <a16:colId xmlns:a16="http://schemas.microsoft.com/office/drawing/2014/main" val="20001"/>
                    </a:ext>
                  </a:extLst>
                </a:gridCol>
                <a:gridCol w="1625500">
                  <a:extLst>
                    <a:ext uri="{9D8B030D-6E8A-4147-A177-3AD203B41FA5}">
                      <a16:colId xmlns:a16="http://schemas.microsoft.com/office/drawing/2014/main" val="20002"/>
                    </a:ext>
                  </a:extLst>
                </a:gridCol>
              </a:tblGrid>
              <a:tr h="331075">
                <a:tc>
                  <a:txBody>
                    <a:bodyPr/>
                    <a:lstStyle/>
                    <a:p>
                      <a:pPr marL="0" marR="0" lvl="0" indent="0" algn="ctr" rtl="0">
                        <a:lnSpc>
                          <a:spcPct val="100000"/>
                        </a:lnSpc>
                        <a:spcBef>
                          <a:spcPts val="0"/>
                        </a:spcBef>
                        <a:spcAft>
                          <a:spcPts val="0"/>
                        </a:spcAft>
                        <a:buClr>
                          <a:srgbClr val="000000"/>
                        </a:buClr>
                        <a:buSzPts val="1800"/>
                        <a:buFont typeface="Arial"/>
                        <a:buNone/>
                      </a:pPr>
                      <a:r>
                        <a:rPr lang="es" sz="1350" b="1" i="1" u="none" strike="noStrike" cap="none">
                          <a:latin typeface="DM Sans"/>
                          <a:ea typeface="DM Sans"/>
                          <a:cs typeface="DM Sans"/>
                          <a:sym typeface="DM Sans"/>
                        </a:rPr>
                        <a:t>ENTREGA</a:t>
                      </a:r>
                      <a:endParaRPr sz="1350" b="1" i="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FF6A"/>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s" sz="1350" b="1" i="1" u="none" strike="noStrike" cap="none">
                          <a:latin typeface="DM Sans"/>
                          <a:ea typeface="DM Sans"/>
                          <a:cs typeface="DM Sans"/>
                          <a:sym typeface="DM Sans"/>
                        </a:rPr>
                        <a:t>REQUISITO</a:t>
                      </a:r>
                      <a:endParaRPr sz="1350" b="1" i="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FF6A"/>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s" sz="1350" b="1" i="1" u="none" strike="noStrike" cap="none">
                          <a:latin typeface="DM Sans"/>
                          <a:ea typeface="DM Sans"/>
                          <a:cs typeface="DM Sans"/>
                          <a:sym typeface="DM Sans"/>
                        </a:rPr>
                        <a:t>FECHA</a:t>
                      </a:r>
                      <a:endParaRPr sz="1350" b="1" i="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37225">
                <a:tc>
                  <a:txBody>
                    <a:bodyPr/>
                    <a:lstStyle/>
                    <a:p>
                      <a:pPr marL="0" marR="0" lvl="0" indent="0" algn="ctr" rtl="0">
                        <a:lnSpc>
                          <a:spcPct val="100000"/>
                        </a:lnSpc>
                        <a:spcBef>
                          <a:spcPts val="0"/>
                        </a:spcBef>
                        <a:spcAft>
                          <a:spcPts val="0"/>
                        </a:spcAft>
                        <a:buClr>
                          <a:srgbClr val="000000"/>
                        </a:buClr>
                        <a:buSzPts val="1300"/>
                        <a:buFont typeface="Arial"/>
                        <a:buNone/>
                      </a:pPr>
                      <a:r>
                        <a:rPr lang="es" sz="1350" b="1" u="none" strike="noStrike" cap="none">
                          <a:latin typeface="DM Sans"/>
                          <a:ea typeface="DM Sans"/>
                          <a:cs typeface="DM Sans"/>
                          <a:sym typeface="DM Sans"/>
                        </a:rPr>
                        <a:t>1° entrega</a:t>
                      </a:r>
                      <a:endParaRPr sz="1350" b="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 sz="1350" u="none" strike="noStrike" cap="none">
                          <a:latin typeface="DM Sans"/>
                          <a:ea typeface="DM Sans"/>
                          <a:cs typeface="DM Sans"/>
                          <a:sym typeface="DM Sans"/>
                        </a:rPr>
                        <a:t>Estructura HTML y CSS del proyecto. </a:t>
                      </a:r>
                      <a:r>
                        <a:rPr lang="es" sz="1350">
                          <a:latin typeface="DM Sans"/>
                          <a:ea typeface="DM Sans"/>
                          <a:cs typeface="DM Sans"/>
                          <a:sym typeface="DM Sans"/>
                        </a:rPr>
                        <a:t>Emplear estructuras </a:t>
                      </a:r>
                      <a:r>
                        <a:rPr lang="es" sz="1350" u="none" strike="noStrike" cap="none">
                          <a:latin typeface="DM Sans"/>
                          <a:ea typeface="DM Sans"/>
                          <a:cs typeface="DM Sans"/>
                          <a:sym typeface="DM Sans"/>
                        </a:rPr>
                        <a:t>JS necesarias</a:t>
                      </a:r>
                      <a:r>
                        <a:rPr lang="es" sz="1350">
                          <a:latin typeface="DM Sans"/>
                          <a:ea typeface="DM Sans"/>
                          <a:cs typeface="DM Sans"/>
                          <a:sym typeface="DM Sans"/>
                        </a:rPr>
                        <a:t>.</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 sz="1350" u="none" strike="noStrike" cap="none">
                          <a:latin typeface="DM Sans"/>
                          <a:ea typeface="DM Sans"/>
                          <a:cs typeface="DM Sans"/>
                          <a:sym typeface="DM Sans"/>
                        </a:rPr>
                        <a:t>Semana N° </a:t>
                      </a:r>
                      <a:r>
                        <a:rPr lang="es" sz="1350">
                          <a:latin typeface="DM Sans"/>
                          <a:ea typeface="DM Sans"/>
                          <a:cs typeface="DM Sans"/>
                          <a:sym typeface="DM Sans"/>
                        </a:rPr>
                        <a:t>4</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7225">
                <a:tc>
                  <a:txBody>
                    <a:bodyPr/>
                    <a:lstStyle/>
                    <a:p>
                      <a:pPr marL="0" marR="0" lvl="0" indent="0" algn="ctr" rtl="0">
                        <a:lnSpc>
                          <a:spcPct val="100000"/>
                        </a:lnSpc>
                        <a:spcBef>
                          <a:spcPts val="0"/>
                        </a:spcBef>
                        <a:spcAft>
                          <a:spcPts val="0"/>
                        </a:spcAft>
                        <a:buClr>
                          <a:srgbClr val="000000"/>
                        </a:buClr>
                        <a:buSzPts val="1300"/>
                        <a:buFont typeface="Arial"/>
                        <a:buNone/>
                      </a:pPr>
                      <a:r>
                        <a:rPr lang="es" sz="1350" b="1" u="none" strike="noStrike" cap="none">
                          <a:latin typeface="DM Sans"/>
                          <a:ea typeface="DM Sans"/>
                          <a:cs typeface="DM Sans"/>
                          <a:sym typeface="DM Sans"/>
                        </a:rPr>
                        <a:t>2° entrega</a:t>
                      </a:r>
                      <a:endParaRPr sz="1350" b="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solidFill>
                            <a:srgbClr val="000000"/>
                          </a:solidFill>
                          <a:latin typeface="DM Sans"/>
                          <a:ea typeface="DM Sans"/>
                          <a:cs typeface="DM Sans"/>
                          <a:sym typeface="DM Sans"/>
                        </a:rPr>
                        <a:t>Agregar uso de JSON y Storage. DOM y eventos del usuario.</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latin typeface="DM Sans"/>
                          <a:ea typeface="DM Sans"/>
                          <a:cs typeface="DM Sans"/>
                          <a:sym typeface="DM Sans"/>
                        </a:rPr>
                        <a:t>Semana </a:t>
                      </a:r>
                      <a:r>
                        <a:rPr lang="es" sz="1350" u="none" strike="noStrike" cap="none">
                          <a:solidFill>
                            <a:srgbClr val="000000"/>
                          </a:solidFill>
                          <a:latin typeface="DM Sans"/>
                          <a:ea typeface="DM Sans"/>
                          <a:cs typeface="DM Sans"/>
                          <a:sym typeface="DM Sans"/>
                        </a:rPr>
                        <a:t> N° </a:t>
                      </a:r>
                      <a:r>
                        <a:rPr lang="es" sz="1350" u="none" strike="noStrike" cap="none">
                          <a:latin typeface="DM Sans"/>
                          <a:ea typeface="DM Sans"/>
                          <a:cs typeface="DM Sans"/>
                          <a:sym typeface="DM Sans"/>
                        </a:rPr>
                        <a:t>7</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23800">
                <a:tc>
                  <a:txBody>
                    <a:bodyPr/>
                    <a:lstStyle/>
                    <a:p>
                      <a:pPr marL="0" marR="0" lvl="0" indent="0" algn="ctr" rtl="0">
                        <a:lnSpc>
                          <a:spcPct val="100000"/>
                        </a:lnSpc>
                        <a:spcBef>
                          <a:spcPts val="0"/>
                        </a:spcBef>
                        <a:spcAft>
                          <a:spcPts val="0"/>
                        </a:spcAft>
                        <a:buClr>
                          <a:srgbClr val="000000"/>
                        </a:buClr>
                        <a:buSzPts val="1300"/>
                        <a:buFont typeface="Arial"/>
                        <a:buNone/>
                      </a:pPr>
                      <a:r>
                        <a:rPr lang="es" sz="1350" b="1" u="none" strike="noStrike" cap="none">
                          <a:latin typeface="DM Sans"/>
                          <a:ea typeface="DM Sans"/>
                          <a:cs typeface="DM Sans"/>
                          <a:sym typeface="DM Sans"/>
                        </a:rPr>
                        <a:t>Proyecto Final </a:t>
                      </a:r>
                      <a:endParaRPr sz="1350" b="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solidFill>
                            <a:srgbClr val="000000"/>
                          </a:solidFill>
                          <a:latin typeface="DM Sans"/>
                          <a:ea typeface="DM Sans"/>
                          <a:cs typeface="DM Sans"/>
                          <a:sym typeface="DM Sans"/>
                        </a:rPr>
                        <a:t>Simulador final funcionando en un archivo HTML con sus archivos JS complementarios.</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latin typeface="DM Sans"/>
                          <a:ea typeface="DM Sans"/>
                          <a:cs typeface="DM Sans"/>
                          <a:sym typeface="DM Sans"/>
                        </a:rPr>
                        <a:t>S</a:t>
                      </a:r>
                      <a:r>
                        <a:rPr lang="es" sz="1350" u="none" strike="noStrike" cap="none">
                          <a:solidFill>
                            <a:srgbClr val="000000"/>
                          </a:solidFill>
                          <a:latin typeface="DM Sans"/>
                          <a:ea typeface="DM Sans"/>
                          <a:cs typeface="DM Sans"/>
                          <a:sym typeface="DM Sans"/>
                        </a:rPr>
                        <a:t>emana N° 1</a:t>
                      </a:r>
                      <a:r>
                        <a:rPr lang="es" sz="1350" u="none" strike="noStrike" cap="none">
                          <a:latin typeface="DM Sans"/>
                          <a:ea typeface="DM Sans"/>
                          <a:cs typeface="DM Sans"/>
                          <a:sym typeface="DM Sans"/>
                        </a:rPr>
                        <a:t>0</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1"/>
        <p:cNvGrpSpPr/>
        <p:nvPr/>
      </p:nvGrpSpPr>
      <p:grpSpPr>
        <a:xfrm>
          <a:off x="0" y="0"/>
          <a:ext cx="0" cy="0"/>
          <a:chOff x="0" y="0"/>
          <a:chExt cx="0" cy="0"/>
        </a:xfrm>
      </p:grpSpPr>
      <p:sp>
        <p:nvSpPr>
          <p:cNvPr id="582" name="Google Shape;582;p133"/>
          <p:cNvSpPr txBox="1"/>
          <p:nvPr/>
        </p:nvSpPr>
        <p:spPr>
          <a:xfrm>
            <a:off x="930550" y="468275"/>
            <a:ext cx="4365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GRILLA DE PRÁCTICAS Y PRE ENTREGAS: Acceder a la </a:t>
            </a:r>
            <a:r>
              <a:rPr lang="es" sz="1600" u="sng">
                <a:solidFill>
                  <a:srgbClr val="83AEFB"/>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guía de actividades</a:t>
            </a:r>
            <a:endParaRPr>
              <a:solidFill>
                <a:srgbClr val="83AEFB"/>
              </a:solidFill>
              <a:latin typeface="DM Sans"/>
              <a:ea typeface="DM Sans"/>
              <a:cs typeface="DM Sans"/>
              <a:sym typeface="DM Sans"/>
            </a:endParaRPr>
          </a:p>
        </p:txBody>
      </p:sp>
      <p:graphicFrame>
        <p:nvGraphicFramePr>
          <p:cNvPr id="583" name="Google Shape;583;p133"/>
          <p:cNvGraphicFramePr/>
          <p:nvPr/>
        </p:nvGraphicFramePr>
        <p:xfrm>
          <a:off x="351963" y="1977425"/>
          <a:ext cx="3000000" cy="3000000"/>
        </p:xfrm>
        <a:graphic>
          <a:graphicData uri="http://schemas.openxmlformats.org/drawingml/2006/table">
            <a:tbl>
              <a:tblPr>
                <a:noFill/>
                <a:tableStyleId>{F6051571-C71A-4036-B176-E295C15E90C0}</a:tableStyleId>
              </a:tblPr>
              <a:tblGrid>
                <a:gridCol w="1794100">
                  <a:extLst>
                    <a:ext uri="{9D8B030D-6E8A-4147-A177-3AD203B41FA5}">
                      <a16:colId xmlns:a16="http://schemas.microsoft.com/office/drawing/2014/main" val="20000"/>
                    </a:ext>
                  </a:extLst>
                </a:gridCol>
                <a:gridCol w="627225">
                  <a:extLst>
                    <a:ext uri="{9D8B030D-6E8A-4147-A177-3AD203B41FA5}">
                      <a16:colId xmlns:a16="http://schemas.microsoft.com/office/drawing/2014/main" val="20001"/>
                    </a:ext>
                  </a:extLst>
                </a:gridCol>
                <a:gridCol w="563675">
                  <a:extLst>
                    <a:ext uri="{9D8B030D-6E8A-4147-A177-3AD203B41FA5}">
                      <a16:colId xmlns:a16="http://schemas.microsoft.com/office/drawing/2014/main" val="20002"/>
                    </a:ext>
                  </a:extLst>
                </a:gridCol>
                <a:gridCol w="563675">
                  <a:extLst>
                    <a:ext uri="{9D8B030D-6E8A-4147-A177-3AD203B41FA5}">
                      <a16:colId xmlns:a16="http://schemas.microsoft.com/office/drawing/2014/main" val="20003"/>
                    </a:ext>
                  </a:extLst>
                </a:gridCol>
                <a:gridCol w="563675">
                  <a:extLst>
                    <a:ext uri="{9D8B030D-6E8A-4147-A177-3AD203B41FA5}">
                      <a16:colId xmlns:a16="http://schemas.microsoft.com/office/drawing/2014/main" val="20004"/>
                    </a:ext>
                  </a:extLst>
                </a:gridCol>
                <a:gridCol w="563675">
                  <a:extLst>
                    <a:ext uri="{9D8B030D-6E8A-4147-A177-3AD203B41FA5}">
                      <a16:colId xmlns:a16="http://schemas.microsoft.com/office/drawing/2014/main" val="20005"/>
                    </a:ext>
                  </a:extLst>
                </a:gridCol>
                <a:gridCol w="563675">
                  <a:extLst>
                    <a:ext uri="{9D8B030D-6E8A-4147-A177-3AD203B41FA5}">
                      <a16:colId xmlns:a16="http://schemas.microsoft.com/office/drawing/2014/main" val="20006"/>
                    </a:ext>
                  </a:extLst>
                </a:gridCol>
                <a:gridCol w="563675">
                  <a:extLst>
                    <a:ext uri="{9D8B030D-6E8A-4147-A177-3AD203B41FA5}">
                      <a16:colId xmlns:a16="http://schemas.microsoft.com/office/drawing/2014/main" val="20007"/>
                    </a:ext>
                  </a:extLst>
                </a:gridCol>
                <a:gridCol w="563675">
                  <a:extLst>
                    <a:ext uri="{9D8B030D-6E8A-4147-A177-3AD203B41FA5}">
                      <a16:colId xmlns:a16="http://schemas.microsoft.com/office/drawing/2014/main" val="20008"/>
                    </a:ext>
                  </a:extLst>
                </a:gridCol>
                <a:gridCol w="563675">
                  <a:extLst>
                    <a:ext uri="{9D8B030D-6E8A-4147-A177-3AD203B41FA5}">
                      <a16:colId xmlns:a16="http://schemas.microsoft.com/office/drawing/2014/main" val="20009"/>
                    </a:ext>
                  </a:extLst>
                </a:gridCol>
                <a:gridCol w="603375">
                  <a:extLst>
                    <a:ext uri="{9D8B030D-6E8A-4147-A177-3AD203B41FA5}">
                      <a16:colId xmlns:a16="http://schemas.microsoft.com/office/drawing/2014/main" val="20010"/>
                    </a:ext>
                  </a:extLst>
                </a:gridCol>
              </a:tblGrid>
              <a:tr h="594325">
                <a:tc>
                  <a:txBody>
                    <a:bodyPr/>
                    <a:lstStyle/>
                    <a:p>
                      <a:pPr marL="0" lvl="0" indent="0" algn="l" rtl="0">
                        <a:spcBef>
                          <a:spcPts val="0"/>
                        </a:spcBef>
                        <a:spcAft>
                          <a:spcPts val="0"/>
                        </a:spcAft>
                        <a:buNone/>
                      </a:pPr>
                      <a:r>
                        <a:rPr lang="es" sz="1350" b="1">
                          <a:latin typeface="DM Sans"/>
                          <a:ea typeface="DM Sans"/>
                          <a:cs typeface="DM Sans"/>
                          <a:sym typeface="DM Sans"/>
                        </a:rPr>
                        <a:t>Clases</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1</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2</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3</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4</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5</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6</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7</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8</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9</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10</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94325">
                <a:tc>
                  <a:txBody>
                    <a:bodyPr/>
                    <a:lstStyle/>
                    <a:p>
                      <a:pPr marL="0" lvl="0" indent="0" algn="l" rtl="0">
                        <a:spcBef>
                          <a:spcPts val="0"/>
                        </a:spcBef>
                        <a:spcAft>
                          <a:spcPts val="0"/>
                        </a:spcAft>
                        <a:buNone/>
                      </a:pPr>
                      <a:r>
                        <a:rPr lang="es" sz="1350">
                          <a:latin typeface="DM Sans"/>
                          <a:ea typeface="DM Sans"/>
                          <a:cs typeface="DM Sans"/>
                          <a:sym typeface="DM Sans"/>
                        </a:rPr>
                        <a:t>Actividades Prácticas </a:t>
                      </a: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0075">
                <a:tc>
                  <a:txBody>
                    <a:bodyPr/>
                    <a:lstStyle/>
                    <a:p>
                      <a:pPr marL="0" lvl="0" indent="0" algn="l" rtl="0">
                        <a:spcBef>
                          <a:spcPts val="0"/>
                        </a:spcBef>
                        <a:spcAft>
                          <a:spcPts val="0"/>
                        </a:spcAft>
                        <a:buNone/>
                      </a:pPr>
                      <a:r>
                        <a:rPr lang="es" sz="1350">
                          <a:latin typeface="DM Sans"/>
                          <a:ea typeface="DM Sans"/>
                          <a:cs typeface="DM Sans"/>
                          <a:sym typeface="DM Sans"/>
                        </a:rPr>
                        <a:t>Entregas Proyecto Final</a:t>
                      </a: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grpSp>
        <p:nvGrpSpPr>
          <p:cNvPr id="584" name="Google Shape;584;p133"/>
          <p:cNvGrpSpPr/>
          <p:nvPr/>
        </p:nvGrpSpPr>
        <p:grpSpPr>
          <a:xfrm>
            <a:off x="528284" y="488944"/>
            <a:ext cx="402257" cy="389770"/>
            <a:chOff x="3137108" y="2467173"/>
            <a:chExt cx="738900" cy="738900"/>
          </a:xfrm>
        </p:grpSpPr>
        <p:sp>
          <p:nvSpPr>
            <p:cNvPr id="585" name="Google Shape;585;p133"/>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EAFF6A"/>
                </a:highlight>
              </a:endParaRPr>
            </a:p>
          </p:txBody>
        </p:sp>
        <p:pic>
          <p:nvPicPr>
            <p:cNvPr id="586" name="Google Shape;586;p133"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pic>
        <p:nvPicPr>
          <p:cNvPr id="587" name="Google Shape;587;p133"/>
          <p:cNvPicPr preferRelativeResize="0"/>
          <p:nvPr/>
        </p:nvPicPr>
        <p:blipFill>
          <a:blip r:embed="rId4">
            <a:alphaModFix/>
          </a:blip>
          <a:stretch>
            <a:fillRect/>
          </a:stretch>
        </p:blipFill>
        <p:spPr>
          <a:xfrm>
            <a:off x="2969361" y="2777498"/>
            <a:ext cx="182806" cy="182809"/>
          </a:xfrm>
          <a:prstGeom prst="rect">
            <a:avLst/>
          </a:prstGeom>
          <a:noFill/>
          <a:ln>
            <a:noFill/>
          </a:ln>
        </p:spPr>
      </p:pic>
      <p:pic>
        <p:nvPicPr>
          <p:cNvPr id="588" name="Google Shape;588;p133" title="ícono de proyecto final"/>
          <p:cNvPicPr preferRelativeResize="0"/>
          <p:nvPr/>
        </p:nvPicPr>
        <p:blipFill>
          <a:blip r:embed="rId5">
            <a:alphaModFix/>
          </a:blip>
          <a:stretch>
            <a:fillRect/>
          </a:stretch>
        </p:blipFill>
        <p:spPr>
          <a:xfrm>
            <a:off x="4082025" y="3293713"/>
            <a:ext cx="268525" cy="268550"/>
          </a:xfrm>
          <a:prstGeom prst="rect">
            <a:avLst/>
          </a:prstGeom>
          <a:noFill/>
          <a:ln>
            <a:noFill/>
          </a:ln>
        </p:spPr>
      </p:pic>
      <p:pic>
        <p:nvPicPr>
          <p:cNvPr id="589" name="Google Shape;589;p133" title="ícono de proyecto final"/>
          <p:cNvPicPr preferRelativeResize="0"/>
          <p:nvPr/>
        </p:nvPicPr>
        <p:blipFill>
          <a:blip r:embed="rId5">
            <a:alphaModFix/>
          </a:blip>
          <a:stretch>
            <a:fillRect/>
          </a:stretch>
        </p:blipFill>
        <p:spPr>
          <a:xfrm>
            <a:off x="5726250" y="3293713"/>
            <a:ext cx="268525" cy="268550"/>
          </a:xfrm>
          <a:prstGeom prst="rect">
            <a:avLst/>
          </a:prstGeom>
          <a:noFill/>
          <a:ln>
            <a:noFill/>
          </a:ln>
        </p:spPr>
      </p:pic>
      <p:pic>
        <p:nvPicPr>
          <p:cNvPr id="590" name="Google Shape;590;p133" title="ícono de proyecto final"/>
          <p:cNvPicPr preferRelativeResize="0"/>
          <p:nvPr/>
        </p:nvPicPr>
        <p:blipFill>
          <a:blip r:embed="rId5">
            <a:alphaModFix/>
          </a:blip>
          <a:stretch>
            <a:fillRect/>
          </a:stretch>
        </p:blipFill>
        <p:spPr>
          <a:xfrm>
            <a:off x="7451663" y="3195088"/>
            <a:ext cx="268525" cy="268550"/>
          </a:xfrm>
          <a:prstGeom prst="rect">
            <a:avLst/>
          </a:prstGeom>
          <a:noFill/>
          <a:ln>
            <a:noFill/>
          </a:ln>
        </p:spPr>
      </p:pic>
      <p:sp>
        <p:nvSpPr>
          <p:cNvPr id="591" name="Google Shape;591;p133"/>
          <p:cNvSpPr txBox="1"/>
          <p:nvPr/>
        </p:nvSpPr>
        <p:spPr>
          <a:xfrm>
            <a:off x="7136388" y="3463650"/>
            <a:ext cx="899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100">
                <a:highlight>
                  <a:srgbClr val="EAFF6A"/>
                </a:highlight>
                <a:latin typeface="Helvetica Neue"/>
                <a:ea typeface="Helvetica Neue"/>
                <a:cs typeface="Helvetica Neue"/>
                <a:sym typeface="Helvetica Neue"/>
              </a:rPr>
              <a:t>Proyecto Final</a:t>
            </a:r>
            <a:endParaRPr sz="1100">
              <a:highlight>
                <a:srgbClr val="EAFF6A"/>
              </a:highlight>
              <a:latin typeface="Helvetica Neue"/>
              <a:ea typeface="Helvetica Neue"/>
              <a:cs typeface="Helvetica Neue"/>
              <a:sym typeface="Helvetica Neue"/>
            </a:endParaRPr>
          </a:p>
        </p:txBody>
      </p:sp>
      <p:pic>
        <p:nvPicPr>
          <p:cNvPr id="592" name="Google Shape;592;p133"/>
          <p:cNvPicPr preferRelativeResize="0"/>
          <p:nvPr/>
        </p:nvPicPr>
        <p:blipFill>
          <a:blip r:embed="rId4">
            <a:alphaModFix/>
          </a:blip>
          <a:stretch>
            <a:fillRect/>
          </a:stretch>
        </p:blipFill>
        <p:spPr>
          <a:xfrm>
            <a:off x="3547123" y="2777498"/>
            <a:ext cx="182807" cy="182809"/>
          </a:xfrm>
          <a:prstGeom prst="rect">
            <a:avLst/>
          </a:prstGeom>
          <a:noFill/>
          <a:ln>
            <a:noFill/>
          </a:ln>
        </p:spPr>
      </p:pic>
      <p:pic>
        <p:nvPicPr>
          <p:cNvPr id="593" name="Google Shape;593;p133"/>
          <p:cNvPicPr preferRelativeResize="0"/>
          <p:nvPr/>
        </p:nvPicPr>
        <p:blipFill>
          <a:blip r:embed="rId4">
            <a:alphaModFix/>
          </a:blip>
          <a:stretch>
            <a:fillRect/>
          </a:stretch>
        </p:blipFill>
        <p:spPr>
          <a:xfrm>
            <a:off x="4667498" y="2777498"/>
            <a:ext cx="182807" cy="182809"/>
          </a:xfrm>
          <a:prstGeom prst="rect">
            <a:avLst/>
          </a:prstGeom>
          <a:noFill/>
          <a:ln>
            <a:noFill/>
          </a:ln>
        </p:spPr>
      </p:pic>
      <p:pic>
        <p:nvPicPr>
          <p:cNvPr id="594" name="Google Shape;594;p133"/>
          <p:cNvPicPr preferRelativeResize="0"/>
          <p:nvPr/>
        </p:nvPicPr>
        <p:blipFill>
          <a:blip r:embed="rId4">
            <a:alphaModFix/>
          </a:blip>
          <a:stretch>
            <a:fillRect/>
          </a:stretch>
        </p:blipFill>
        <p:spPr>
          <a:xfrm>
            <a:off x="5210111" y="2777498"/>
            <a:ext cx="182807" cy="182809"/>
          </a:xfrm>
          <a:prstGeom prst="rect">
            <a:avLst/>
          </a:prstGeom>
          <a:noFill/>
          <a:ln>
            <a:noFill/>
          </a:ln>
        </p:spPr>
      </p:pic>
      <p:pic>
        <p:nvPicPr>
          <p:cNvPr id="595" name="Google Shape;595;p133"/>
          <p:cNvPicPr preferRelativeResize="0"/>
          <p:nvPr/>
        </p:nvPicPr>
        <p:blipFill>
          <a:blip r:embed="rId4">
            <a:alphaModFix/>
          </a:blip>
          <a:stretch>
            <a:fillRect/>
          </a:stretch>
        </p:blipFill>
        <p:spPr>
          <a:xfrm>
            <a:off x="6328111" y="2777498"/>
            <a:ext cx="182807" cy="182809"/>
          </a:xfrm>
          <a:prstGeom prst="rect">
            <a:avLst/>
          </a:prstGeom>
          <a:noFill/>
          <a:ln>
            <a:noFill/>
          </a:ln>
        </p:spPr>
      </p:pic>
      <p:pic>
        <p:nvPicPr>
          <p:cNvPr id="596" name="Google Shape;596;p133"/>
          <p:cNvPicPr preferRelativeResize="0"/>
          <p:nvPr/>
        </p:nvPicPr>
        <p:blipFill>
          <a:blip r:embed="rId4">
            <a:alphaModFix/>
          </a:blip>
          <a:stretch>
            <a:fillRect/>
          </a:stretch>
        </p:blipFill>
        <p:spPr>
          <a:xfrm>
            <a:off x="6887111" y="2777498"/>
            <a:ext cx="182807" cy="1828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34"/>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34"/>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REPASO CONCEPTUAL</a:t>
            </a:r>
            <a:endParaRPr sz="1400" b="0" i="0" u="none" strike="noStrike" cap="none">
              <a:solidFill>
                <a:srgbClr val="000000"/>
              </a:solidFill>
              <a:latin typeface="DM Sans"/>
              <a:ea typeface="DM Sans"/>
              <a:cs typeface="DM Sans"/>
              <a:sym typeface="DM Sans"/>
            </a:endParaRPr>
          </a:p>
        </p:txBody>
      </p:sp>
      <p:pic>
        <p:nvPicPr>
          <p:cNvPr id="603" name="Google Shape;603;p134"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604" name="Google Shape;604;p134"/>
          <p:cNvSpPr/>
          <p:nvPr/>
        </p:nvSpPr>
        <p:spPr>
          <a:xfrm>
            <a:off x="624275" y="2141850"/>
            <a:ext cx="1452900" cy="602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Sintaxis y código</a:t>
            </a:r>
            <a:endParaRPr sz="1100" b="0" i="0" u="none" strike="noStrike" cap="none">
              <a:solidFill>
                <a:srgbClr val="FFFFFF"/>
              </a:solidFill>
              <a:latin typeface="Helvetica Neue"/>
              <a:ea typeface="Helvetica Neue"/>
              <a:cs typeface="Helvetica Neue"/>
              <a:sym typeface="Helvetica Neue"/>
            </a:endParaRPr>
          </a:p>
        </p:txBody>
      </p:sp>
      <p:sp>
        <p:nvSpPr>
          <p:cNvPr id="605" name="Google Shape;605;p134"/>
          <p:cNvSpPr/>
          <p:nvPr/>
        </p:nvSpPr>
        <p:spPr>
          <a:xfrm>
            <a:off x="4492325" y="1256100"/>
            <a:ext cx="1657800" cy="224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Fundamentos</a:t>
            </a:r>
            <a:endParaRPr sz="1100" b="0" i="0" u="none" strike="noStrike" cap="none">
              <a:solidFill>
                <a:srgbClr val="222222"/>
              </a:solidFill>
              <a:latin typeface="Helvetica Neue"/>
              <a:ea typeface="Helvetica Neue"/>
              <a:cs typeface="Helvetica Neue"/>
              <a:sym typeface="Helvetica Neue"/>
            </a:endParaRPr>
          </a:p>
        </p:txBody>
      </p:sp>
      <p:sp>
        <p:nvSpPr>
          <p:cNvPr id="606" name="Google Shape;606;p134"/>
          <p:cNvSpPr/>
          <p:nvPr/>
        </p:nvSpPr>
        <p:spPr>
          <a:xfrm>
            <a:off x="628025" y="1067253"/>
            <a:ext cx="1452900" cy="602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JavaScript</a:t>
            </a:r>
            <a:endParaRPr sz="1100" b="0" i="0" u="none" strike="noStrike" cap="none">
              <a:solidFill>
                <a:srgbClr val="FFFFFF"/>
              </a:solidFill>
              <a:latin typeface="Helvetica Neue"/>
              <a:ea typeface="Helvetica Neue"/>
              <a:cs typeface="Helvetica Neue"/>
              <a:sym typeface="Helvetica Neue"/>
            </a:endParaRPr>
          </a:p>
        </p:txBody>
      </p:sp>
      <p:sp>
        <p:nvSpPr>
          <p:cNvPr id="607" name="Google Shape;607;p134"/>
          <p:cNvSpPr/>
          <p:nvPr/>
        </p:nvSpPr>
        <p:spPr>
          <a:xfrm>
            <a:off x="624275" y="3361725"/>
            <a:ext cx="1452900" cy="602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Sentencias</a:t>
            </a:r>
            <a:endParaRPr sz="1100" b="0" i="0" u="none" strike="noStrike" cap="none">
              <a:solidFill>
                <a:srgbClr val="FFFFFF"/>
              </a:solidFill>
              <a:latin typeface="Helvetica Neue"/>
              <a:ea typeface="Helvetica Neue"/>
              <a:cs typeface="Helvetica Neue"/>
              <a:sym typeface="Helvetica Neue"/>
            </a:endParaRPr>
          </a:p>
        </p:txBody>
      </p:sp>
      <p:cxnSp>
        <p:nvCxnSpPr>
          <p:cNvPr id="608" name="Google Shape;608;p134"/>
          <p:cNvCxnSpPr>
            <a:endCxn id="606" idx="2"/>
          </p:cNvCxnSpPr>
          <p:nvPr/>
        </p:nvCxnSpPr>
        <p:spPr>
          <a:xfrm rot="10800000" flipH="1">
            <a:off x="1346975" y="1669653"/>
            <a:ext cx="7500" cy="472200"/>
          </a:xfrm>
          <a:prstGeom prst="straightConnector1">
            <a:avLst/>
          </a:prstGeom>
          <a:noFill/>
          <a:ln w="9525" cap="flat" cmpd="sng">
            <a:solidFill>
              <a:srgbClr val="CCCCCC"/>
            </a:solidFill>
            <a:prstDash val="solid"/>
            <a:round/>
            <a:headEnd type="oval" w="med" len="med"/>
            <a:tailEnd type="oval" w="med" len="med"/>
          </a:ln>
        </p:spPr>
      </p:cxnSp>
      <p:sp>
        <p:nvSpPr>
          <p:cNvPr id="609" name="Google Shape;609;p134"/>
          <p:cNvSpPr/>
          <p:nvPr/>
        </p:nvSpPr>
        <p:spPr>
          <a:xfrm>
            <a:off x="3039275" y="2305375"/>
            <a:ext cx="1715400" cy="280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Reglas básicas</a:t>
            </a:r>
            <a:endParaRPr sz="1100" b="0" i="0" u="none" strike="noStrike" cap="none">
              <a:solidFill>
                <a:srgbClr val="222222"/>
              </a:solidFill>
              <a:latin typeface="Helvetica Neue"/>
              <a:ea typeface="Helvetica Neue"/>
              <a:cs typeface="Helvetica Neue"/>
              <a:sym typeface="Helvetica Neue"/>
            </a:endParaRPr>
          </a:p>
        </p:txBody>
      </p:sp>
      <p:sp>
        <p:nvSpPr>
          <p:cNvPr id="610" name="Google Shape;610;p134"/>
          <p:cNvSpPr/>
          <p:nvPr/>
        </p:nvSpPr>
        <p:spPr>
          <a:xfrm>
            <a:off x="3039287" y="2691800"/>
            <a:ext cx="1715400" cy="280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Valores y variables</a:t>
            </a:r>
            <a:endParaRPr sz="1100" b="0" i="0" u="none" strike="noStrike" cap="none">
              <a:solidFill>
                <a:srgbClr val="222222"/>
              </a:solidFill>
              <a:latin typeface="Helvetica Neue"/>
              <a:ea typeface="Helvetica Neue"/>
              <a:cs typeface="Helvetica Neue"/>
              <a:sym typeface="Helvetica Neue"/>
            </a:endParaRPr>
          </a:p>
        </p:txBody>
      </p:sp>
      <p:cxnSp>
        <p:nvCxnSpPr>
          <p:cNvPr id="611" name="Google Shape;611;p134"/>
          <p:cNvCxnSpPr>
            <a:stCxn id="606" idx="3"/>
            <a:endCxn id="605" idx="1"/>
          </p:cNvCxnSpPr>
          <p:nvPr/>
        </p:nvCxnSpPr>
        <p:spPr>
          <a:xfrm>
            <a:off x="2080925" y="1368453"/>
            <a:ext cx="2411400" cy="6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12" name="Google Shape;612;p134"/>
          <p:cNvCxnSpPr>
            <a:stCxn id="604" idx="3"/>
          </p:cNvCxnSpPr>
          <p:nvPr/>
        </p:nvCxnSpPr>
        <p:spPr>
          <a:xfrm>
            <a:off x="2077175" y="2443050"/>
            <a:ext cx="962100" cy="0"/>
          </a:xfrm>
          <a:prstGeom prst="straightConnector1">
            <a:avLst/>
          </a:prstGeom>
          <a:noFill/>
          <a:ln w="9525" cap="flat" cmpd="sng">
            <a:solidFill>
              <a:srgbClr val="CCCCCC"/>
            </a:solidFill>
            <a:prstDash val="solid"/>
            <a:round/>
            <a:headEnd type="oval" w="med" len="med"/>
            <a:tailEnd type="oval" w="med" len="med"/>
          </a:ln>
        </p:spPr>
      </p:cxnSp>
      <p:sp>
        <p:nvSpPr>
          <p:cNvPr id="613" name="Google Shape;613;p134"/>
          <p:cNvSpPr/>
          <p:nvPr/>
        </p:nvSpPr>
        <p:spPr>
          <a:xfrm>
            <a:off x="3039274" y="1913538"/>
            <a:ext cx="1715400" cy="280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Escritura</a:t>
            </a:r>
            <a:endParaRPr sz="1100" b="0" i="0" u="none" strike="noStrike" cap="none">
              <a:solidFill>
                <a:srgbClr val="222222"/>
              </a:solidFill>
              <a:latin typeface="Helvetica Neue"/>
              <a:ea typeface="Helvetica Neue"/>
              <a:cs typeface="Helvetica Neue"/>
              <a:sym typeface="Helvetica Neue"/>
            </a:endParaRPr>
          </a:p>
        </p:txBody>
      </p:sp>
      <p:cxnSp>
        <p:nvCxnSpPr>
          <p:cNvPr id="614" name="Google Shape;614;p134"/>
          <p:cNvCxnSpPr>
            <a:stCxn id="604" idx="3"/>
            <a:endCxn id="613" idx="1"/>
          </p:cNvCxnSpPr>
          <p:nvPr/>
        </p:nvCxnSpPr>
        <p:spPr>
          <a:xfrm rot="10800000" flipH="1">
            <a:off x="2077175" y="2053950"/>
            <a:ext cx="962100" cy="3891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15" name="Google Shape;615;p134"/>
          <p:cNvCxnSpPr>
            <a:stCxn id="604" idx="3"/>
          </p:cNvCxnSpPr>
          <p:nvPr/>
        </p:nvCxnSpPr>
        <p:spPr>
          <a:xfrm>
            <a:off x="2077175" y="2443050"/>
            <a:ext cx="962100" cy="3621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16" name="Google Shape;616;p134"/>
          <p:cNvCxnSpPr/>
          <p:nvPr/>
        </p:nvCxnSpPr>
        <p:spPr>
          <a:xfrm>
            <a:off x="2080918" y="3662890"/>
            <a:ext cx="732900" cy="0"/>
          </a:xfrm>
          <a:prstGeom prst="straightConnector1">
            <a:avLst/>
          </a:prstGeom>
          <a:noFill/>
          <a:ln w="9525" cap="flat" cmpd="sng">
            <a:solidFill>
              <a:srgbClr val="CCCCCC"/>
            </a:solidFill>
            <a:prstDash val="solid"/>
            <a:round/>
            <a:headEnd type="oval" w="med" len="med"/>
            <a:tailEnd type="oval" w="med" len="med"/>
          </a:ln>
        </p:spPr>
      </p:cxnSp>
      <p:cxnSp>
        <p:nvCxnSpPr>
          <p:cNvPr id="617" name="Google Shape;617;p134"/>
          <p:cNvCxnSpPr/>
          <p:nvPr/>
        </p:nvCxnSpPr>
        <p:spPr>
          <a:xfrm>
            <a:off x="2080924" y="3662900"/>
            <a:ext cx="732900" cy="3669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18" name="Google Shape;618;p134"/>
          <p:cNvSpPr/>
          <p:nvPr/>
        </p:nvSpPr>
        <p:spPr>
          <a:xfrm>
            <a:off x="2817575" y="3522500"/>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prompt</a:t>
            </a:r>
            <a:endParaRPr sz="1100" b="0" i="0" u="none" strike="noStrike" cap="none">
              <a:solidFill>
                <a:srgbClr val="222222"/>
              </a:solidFill>
              <a:latin typeface="Helvetica Neue"/>
              <a:ea typeface="Helvetica Neue"/>
              <a:cs typeface="Helvetica Neue"/>
              <a:sym typeface="Helvetica Neue"/>
            </a:endParaRPr>
          </a:p>
        </p:txBody>
      </p:sp>
      <p:sp>
        <p:nvSpPr>
          <p:cNvPr id="619" name="Google Shape;619;p134"/>
          <p:cNvSpPr/>
          <p:nvPr/>
        </p:nvSpPr>
        <p:spPr>
          <a:xfrm>
            <a:off x="2817575" y="3911625"/>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consola</a:t>
            </a:r>
            <a:endParaRPr sz="1100" b="0" i="0" u="none" strike="noStrike" cap="none">
              <a:solidFill>
                <a:srgbClr val="222222"/>
              </a:solidFill>
              <a:latin typeface="Helvetica Neue"/>
              <a:ea typeface="Helvetica Neue"/>
              <a:cs typeface="Helvetica Neue"/>
              <a:sym typeface="Helvetica Neue"/>
            </a:endParaRPr>
          </a:p>
        </p:txBody>
      </p:sp>
      <p:cxnSp>
        <p:nvCxnSpPr>
          <p:cNvPr id="620" name="Google Shape;620;p134"/>
          <p:cNvCxnSpPr/>
          <p:nvPr/>
        </p:nvCxnSpPr>
        <p:spPr>
          <a:xfrm>
            <a:off x="2080924" y="3662900"/>
            <a:ext cx="732900" cy="3669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21" name="Google Shape;621;p134"/>
          <p:cNvCxnSpPr>
            <a:stCxn id="607" idx="3"/>
          </p:cNvCxnSpPr>
          <p:nvPr/>
        </p:nvCxnSpPr>
        <p:spPr>
          <a:xfrm>
            <a:off x="2077175" y="3662925"/>
            <a:ext cx="734700" cy="733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22" name="Google Shape;622;p134"/>
          <p:cNvSpPr/>
          <p:nvPr/>
        </p:nvSpPr>
        <p:spPr>
          <a:xfrm>
            <a:off x="2817575" y="4278525"/>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alert</a:t>
            </a:r>
            <a:endParaRPr sz="1100" b="0" i="0" u="none" strike="noStrike" cap="none">
              <a:solidFill>
                <a:srgbClr val="222222"/>
              </a:solidFill>
              <a:latin typeface="Helvetica Neue"/>
              <a:ea typeface="Helvetica Neue"/>
              <a:cs typeface="Helvetica Neue"/>
              <a:sym typeface="Helvetica Neue"/>
            </a:endParaRPr>
          </a:p>
        </p:txBody>
      </p:sp>
      <p:cxnSp>
        <p:nvCxnSpPr>
          <p:cNvPr id="623" name="Google Shape;623;p134"/>
          <p:cNvCxnSpPr>
            <a:stCxn id="607" idx="3"/>
          </p:cNvCxnSpPr>
          <p:nvPr/>
        </p:nvCxnSpPr>
        <p:spPr>
          <a:xfrm>
            <a:off x="2077175" y="3662925"/>
            <a:ext cx="736500" cy="733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24" name="Google Shape;624;p134"/>
          <p:cNvSpPr/>
          <p:nvPr/>
        </p:nvSpPr>
        <p:spPr>
          <a:xfrm>
            <a:off x="5487248" y="2691802"/>
            <a:ext cx="9621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string</a:t>
            </a:r>
            <a:endParaRPr sz="1100" b="0" i="0" u="none" strike="noStrike" cap="none">
              <a:solidFill>
                <a:srgbClr val="222222"/>
              </a:solidFill>
              <a:latin typeface="Helvetica Neue"/>
              <a:ea typeface="Helvetica Neue"/>
              <a:cs typeface="Helvetica Neue"/>
              <a:sym typeface="Helvetica Neue"/>
            </a:endParaRPr>
          </a:p>
        </p:txBody>
      </p:sp>
      <p:cxnSp>
        <p:nvCxnSpPr>
          <p:cNvPr id="625" name="Google Shape;625;p134"/>
          <p:cNvCxnSpPr/>
          <p:nvPr/>
        </p:nvCxnSpPr>
        <p:spPr>
          <a:xfrm>
            <a:off x="4721350" y="2823829"/>
            <a:ext cx="765900" cy="0"/>
          </a:xfrm>
          <a:prstGeom prst="straightConnector1">
            <a:avLst/>
          </a:prstGeom>
          <a:noFill/>
          <a:ln w="9525" cap="flat" cmpd="sng">
            <a:solidFill>
              <a:srgbClr val="CCCCCC"/>
            </a:solidFill>
            <a:prstDash val="solid"/>
            <a:round/>
            <a:headEnd type="oval" w="med" len="med"/>
            <a:tailEnd type="oval" w="med" len="med"/>
          </a:ln>
        </p:spPr>
      </p:cxnSp>
      <p:sp>
        <p:nvSpPr>
          <p:cNvPr id="626" name="Google Shape;626;p134"/>
          <p:cNvSpPr/>
          <p:nvPr/>
        </p:nvSpPr>
        <p:spPr>
          <a:xfrm>
            <a:off x="5487247" y="2361475"/>
            <a:ext cx="9621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number</a:t>
            </a:r>
            <a:endParaRPr sz="1100" b="0" i="0" u="none" strike="noStrike" cap="none">
              <a:solidFill>
                <a:srgbClr val="222222"/>
              </a:solidFill>
              <a:latin typeface="Helvetica Neue"/>
              <a:ea typeface="Helvetica Neue"/>
              <a:cs typeface="Helvetica Neue"/>
              <a:sym typeface="Helvetica Neue"/>
            </a:endParaRPr>
          </a:p>
        </p:txBody>
      </p:sp>
      <p:cxnSp>
        <p:nvCxnSpPr>
          <p:cNvPr id="627" name="Google Shape;627;p134"/>
          <p:cNvCxnSpPr/>
          <p:nvPr/>
        </p:nvCxnSpPr>
        <p:spPr>
          <a:xfrm rot="10800000" flipH="1">
            <a:off x="4754672" y="2517413"/>
            <a:ext cx="765900" cy="3114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28" name="Google Shape;628;p134"/>
          <p:cNvSpPr/>
          <p:nvPr/>
        </p:nvSpPr>
        <p:spPr>
          <a:xfrm>
            <a:off x="5085911" y="3373297"/>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Asignación</a:t>
            </a:r>
            <a:endParaRPr sz="1100" b="0" i="0" u="none" strike="noStrike" cap="none">
              <a:solidFill>
                <a:srgbClr val="222222"/>
              </a:solidFill>
              <a:latin typeface="Helvetica Neue"/>
              <a:ea typeface="Helvetica Neue"/>
              <a:cs typeface="Helvetica Neue"/>
              <a:sym typeface="Helvetica Neue"/>
            </a:endParaRPr>
          </a:p>
        </p:txBody>
      </p:sp>
      <p:sp>
        <p:nvSpPr>
          <p:cNvPr id="629" name="Google Shape;629;p134"/>
          <p:cNvSpPr/>
          <p:nvPr/>
        </p:nvSpPr>
        <p:spPr>
          <a:xfrm>
            <a:off x="5085911" y="3713033"/>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Declaración</a:t>
            </a:r>
            <a:endParaRPr sz="1100" b="0" i="0" u="none" strike="noStrike" cap="none">
              <a:solidFill>
                <a:srgbClr val="222222"/>
              </a:solidFill>
              <a:latin typeface="Helvetica Neue"/>
              <a:ea typeface="Helvetica Neue"/>
              <a:cs typeface="Helvetica Neue"/>
              <a:sym typeface="Helvetica Neue"/>
            </a:endParaRPr>
          </a:p>
        </p:txBody>
      </p:sp>
      <p:sp>
        <p:nvSpPr>
          <p:cNvPr id="630" name="Google Shape;630;p134"/>
          <p:cNvSpPr/>
          <p:nvPr/>
        </p:nvSpPr>
        <p:spPr>
          <a:xfrm>
            <a:off x="5085911" y="4033363"/>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Iniciación</a:t>
            </a:r>
            <a:endParaRPr sz="1100" b="0" i="0" u="none" strike="noStrike" cap="none">
              <a:solidFill>
                <a:srgbClr val="222222"/>
              </a:solidFill>
              <a:latin typeface="Helvetica Neue"/>
              <a:ea typeface="Helvetica Neue"/>
              <a:cs typeface="Helvetica Neue"/>
              <a:sym typeface="Helvetica Neue"/>
            </a:endParaRPr>
          </a:p>
        </p:txBody>
      </p:sp>
      <p:cxnSp>
        <p:nvCxnSpPr>
          <p:cNvPr id="631" name="Google Shape;631;p134"/>
          <p:cNvCxnSpPr>
            <a:stCxn id="610" idx="2"/>
          </p:cNvCxnSpPr>
          <p:nvPr/>
        </p:nvCxnSpPr>
        <p:spPr>
          <a:xfrm rot="-5400000" flipH="1">
            <a:off x="3908087" y="2961500"/>
            <a:ext cx="1164000" cy="1186200"/>
          </a:xfrm>
          <a:prstGeom prst="bentConnector2">
            <a:avLst/>
          </a:prstGeom>
          <a:noFill/>
          <a:ln w="9525" cap="flat" cmpd="sng">
            <a:solidFill>
              <a:srgbClr val="CCCCCC"/>
            </a:solidFill>
            <a:prstDash val="solid"/>
            <a:round/>
            <a:headEnd type="none" w="sm" len="sm"/>
            <a:tailEnd type="oval" w="med" len="med"/>
          </a:ln>
        </p:spPr>
      </p:cxnSp>
      <p:cxnSp>
        <p:nvCxnSpPr>
          <p:cNvPr id="632" name="Google Shape;632;p134"/>
          <p:cNvCxnSpPr>
            <a:stCxn id="610" idx="2"/>
            <a:endCxn id="628" idx="1"/>
          </p:cNvCxnSpPr>
          <p:nvPr/>
        </p:nvCxnSpPr>
        <p:spPr>
          <a:xfrm rot="-5400000" flipH="1">
            <a:off x="4229837" y="2639750"/>
            <a:ext cx="523200" cy="1188900"/>
          </a:xfrm>
          <a:prstGeom prst="bentConnector2">
            <a:avLst/>
          </a:prstGeom>
          <a:noFill/>
          <a:ln w="9525" cap="flat" cmpd="sng">
            <a:solidFill>
              <a:srgbClr val="CCCCCC"/>
            </a:solidFill>
            <a:prstDash val="solid"/>
            <a:round/>
            <a:headEnd type="none" w="sm" len="sm"/>
            <a:tailEnd type="oval" w="med" len="med"/>
          </a:ln>
        </p:spPr>
      </p:cxnSp>
      <p:cxnSp>
        <p:nvCxnSpPr>
          <p:cNvPr id="633" name="Google Shape;633;p134"/>
          <p:cNvCxnSpPr>
            <a:stCxn id="610" idx="2"/>
            <a:endCxn id="629" idx="1"/>
          </p:cNvCxnSpPr>
          <p:nvPr/>
        </p:nvCxnSpPr>
        <p:spPr>
          <a:xfrm rot="-5400000" flipH="1">
            <a:off x="4059887" y="2809700"/>
            <a:ext cx="863100" cy="1188900"/>
          </a:xfrm>
          <a:prstGeom prst="bentConnector2">
            <a:avLst/>
          </a:prstGeom>
          <a:noFill/>
          <a:ln w="9525" cap="flat" cmpd="sng">
            <a:solidFill>
              <a:srgbClr val="CCCCCC"/>
            </a:solidFill>
            <a:prstDash val="solid"/>
            <a:round/>
            <a:headEnd type="none" w="sm" len="sm"/>
            <a:tailEnd type="oval" w="med" len="med"/>
          </a:ln>
        </p:spPr>
      </p:cxnSp>
      <p:sp>
        <p:nvSpPr>
          <p:cNvPr id="634" name="Google Shape;634;p134"/>
          <p:cNvSpPr/>
          <p:nvPr/>
        </p:nvSpPr>
        <p:spPr>
          <a:xfrm>
            <a:off x="5085911" y="4361450"/>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Operaciones</a:t>
            </a:r>
            <a:endParaRPr sz="1100" b="0" i="0" u="none" strike="noStrike" cap="none">
              <a:solidFill>
                <a:srgbClr val="222222"/>
              </a:solidFill>
              <a:latin typeface="Helvetica Neue"/>
              <a:ea typeface="Helvetica Neue"/>
              <a:cs typeface="Helvetica Neue"/>
              <a:sym typeface="Helvetica Neue"/>
            </a:endParaRPr>
          </a:p>
        </p:txBody>
      </p:sp>
      <p:cxnSp>
        <p:nvCxnSpPr>
          <p:cNvPr id="635" name="Google Shape;635;p134"/>
          <p:cNvCxnSpPr/>
          <p:nvPr/>
        </p:nvCxnSpPr>
        <p:spPr>
          <a:xfrm>
            <a:off x="3896977" y="3300687"/>
            <a:ext cx="1186200" cy="1164000"/>
          </a:xfrm>
          <a:prstGeom prst="bentConnector2">
            <a:avLst/>
          </a:prstGeom>
          <a:noFill/>
          <a:ln w="9525" cap="flat" cmpd="sng">
            <a:solidFill>
              <a:srgbClr val="CCCCCC"/>
            </a:solidFill>
            <a:prstDash val="solid"/>
            <a:round/>
            <a:headEnd type="none" w="sm" len="sm"/>
            <a:tailEnd type="oval" w="med" len="med"/>
          </a:ln>
        </p:spPr>
      </p:cxnSp>
      <p:sp>
        <p:nvSpPr>
          <p:cNvPr id="636" name="Google Shape;636;p134"/>
          <p:cNvSpPr/>
          <p:nvPr/>
        </p:nvSpPr>
        <p:spPr>
          <a:xfrm>
            <a:off x="7248574" y="3713376"/>
            <a:ext cx="5334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const</a:t>
            </a:r>
            <a:endParaRPr sz="1100" b="0" i="0" u="none" strike="noStrike" cap="none">
              <a:solidFill>
                <a:srgbClr val="222222"/>
              </a:solidFill>
              <a:latin typeface="Helvetica Neue"/>
              <a:ea typeface="Helvetica Neue"/>
              <a:cs typeface="Helvetica Neue"/>
              <a:sym typeface="Helvetica Neue"/>
            </a:endParaRPr>
          </a:p>
        </p:txBody>
      </p:sp>
      <p:cxnSp>
        <p:nvCxnSpPr>
          <p:cNvPr id="637" name="Google Shape;637;p134"/>
          <p:cNvCxnSpPr/>
          <p:nvPr/>
        </p:nvCxnSpPr>
        <p:spPr>
          <a:xfrm>
            <a:off x="6482675" y="3823529"/>
            <a:ext cx="765900" cy="0"/>
          </a:xfrm>
          <a:prstGeom prst="straightConnector1">
            <a:avLst/>
          </a:prstGeom>
          <a:noFill/>
          <a:ln w="9525" cap="flat" cmpd="sng">
            <a:solidFill>
              <a:srgbClr val="CCCCCC"/>
            </a:solidFill>
            <a:prstDash val="solid"/>
            <a:round/>
            <a:headEnd type="oval" w="med" len="med"/>
            <a:tailEnd type="oval" w="med" len="med"/>
          </a:ln>
        </p:spPr>
      </p:cxnSp>
      <p:sp>
        <p:nvSpPr>
          <p:cNvPr id="638" name="Google Shape;638;p134"/>
          <p:cNvSpPr/>
          <p:nvPr/>
        </p:nvSpPr>
        <p:spPr>
          <a:xfrm>
            <a:off x="7248574" y="3399850"/>
            <a:ext cx="5334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let</a:t>
            </a:r>
            <a:endParaRPr sz="1100" b="0" i="0" u="none" strike="noStrike" cap="none">
              <a:solidFill>
                <a:srgbClr val="222222"/>
              </a:solidFill>
              <a:latin typeface="Helvetica Neue"/>
              <a:ea typeface="Helvetica Neue"/>
              <a:cs typeface="Helvetica Neue"/>
              <a:sym typeface="Helvetica Neue"/>
            </a:endParaRPr>
          </a:p>
        </p:txBody>
      </p:sp>
      <p:cxnSp>
        <p:nvCxnSpPr>
          <p:cNvPr id="639" name="Google Shape;639;p134"/>
          <p:cNvCxnSpPr>
            <a:endCxn id="638" idx="1"/>
          </p:cNvCxnSpPr>
          <p:nvPr/>
        </p:nvCxnSpPr>
        <p:spPr>
          <a:xfrm rot="10800000" flipH="1">
            <a:off x="6482674" y="3512200"/>
            <a:ext cx="765900" cy="3114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40" name="Google Shape;640;p134"/>
          <p:cNvCxnSpPr/>
          <p:nvPr/>
        </p:nvCxnSpPr>
        <p:spPr>
          <a:xfrm rot="10800000" flipH="1">
            <a:off x="1346975" y="2816890"/>
            <a:ext cx="7500" cy="472200"/>
          </a:xfrm>
          <a:prstGeom prst="straightConnector1">
            <a:avLst/>
          </a:prstGeom>
          <a:noFill/>
          <a:ln w="9525" cap="flat" cmpd="sng">
            <a:solidFill>
              <a:srgbClr val="CCCCCC"/>
            </a:solidFill>
            <a:prstDash val="solid"/>
            <a:round/>
            <a:headEnd type="oval" w="med" len="med"/>
            <a:tailEnd type="oval" w="med" len="med"/>
          </a:ln>
        </p:spPr>
      </p:cxnSp>
      <p:sp>
        <p:nvSpPr>
          <p:cNvPr id="641" name="Google Shape;641;p134"/>
          <p:cNvSpPr/>
          <p:nvPr/>
        </p:nvSpPr>
        <p:spPr>
          <a:xfrm>
            <a:off x="2817575" y="4645425"/>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confirm</a:t>
            </a:r>
            <a:endParaRPr sz="1100" b="0" i="0" u="none" strike="noStrike" cap="none">
              <a:solidFill>
                <a:srgbClr val="222222"/>
              </a:solidFill>
              <a:latin typeface="Helvetica Neue"/>
              <a:ea typeface="Helvetica Neue"/>
              <a:cs typeface="Helvetica Neue"/>
              <a:sym typeface="Helvetica Neue"/>
            </a:endParaRPr>
          </a:p>
        </p:txBody>
      </p:sp>
      <p:cxnSp>
        <p:nvCxnSpPr>
          <p:cNvPr id="642" name="Google Shape;642;p134"/>
          <p:cNvCxnSpPr>
            <a:stCxn id="607" idx="3"/>
            <a:endCxn id="641" idx="1"/>
          </p:cNvCxnSpPr>
          <p:nvPr/>
        </p:nvCxnSpPr>
        <p:spPr>
          <a:xfrm>
            <a:off x="2077175" y="3662925"/>
            <a:ext cx="740400" cy="11229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43" name="Google Shape;643;p134"/>
          <p:cNvSpPr/>
          <p:nvPr/>
        </p:nvSpPr>
        <p:spPr>
          <a:xfrm>
            <a:off x="5520573" y="2972590"/>
            <a:ext cx="962100" cy="224700"/>
          </a:xfrm>
          <a:prstGeom prst="rect">
            <a:avLst/>
          </a:prstGeom>
          <a:solidFill>
            <a:srgbClr val="C9CBD8">
              <a:alpha val="384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boolean</a:t>
            </a:r>
            <a:endParaRPr sz="1100" b="0" i="0" u="none" strike="noStrike" cap="none">
              <a:solidFill>
                <a:srgbClr val="222222"/>
              </a:solidFill>
              <a:latin typeface="Helvetica Neue"/>
              <a:ea typeface="Helvetica Neue"/>
              <a:cs typeface="Helvetica Neue"/>
              <a:sym typeface="Helvetica Neue"/>
            </a:endParaRPr>
          </a:p>
        </p:txBody>
      </p:sp>
      <p:cxnSp>
        <p:nvCxnSpPr>
          <p:cNvPr id="644" name="Google Shape;644;p134"/>
          <p:cNvCxnSpPr>
            <a:stCxn id="610" idx="3"/>
            <a:endCxn id="643" idx="1"/>
          </p:cNvCxnSpPr>
          <p:nvPr/>
        </p:nvCxnSpPr>
        <p:spPr>
          <a:xfrm>
            <a:off x="4754687" y="2832200"/>
            <a:ext cx="765900" cy="252600"/>
          </a:xfrm>
          <a:prstGeom prst="bentConnector3">
            <a:avLst>
              <a:gd name="adj1" fmla="val 49999"/>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35"/>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Fundamentos</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de JavaScript</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36"/>
          <p:cNvSpPr txBox="1"/>
          <p:nvPr/>
        </p:nvSpPr>
        <p:spPr>
          <a:xfrm>
            <a:off x="4092350" y="2031000"/>
            <a:ext cx="4330200" cy="2062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JavaScript es u</a:t>
            </a:r>
            <a:r>
              <a:rPr lang="es" sz="1350" b="0" i="0" u="none" strike="noStrike" cap="none">
                <a:solidFill>
                  <a:schemeClr val="dk1"/>
                </a:solidFill>
                <a:latin typeface="DM Sans"/>
                <a:ea typeface="DM Sans"/>
                <a:cs typeface="DM Sans"/>
                <a:sym typeface="DM Sans"/>
              </a:rPr>
              <a:t>n lenguaje de programación que se utiliza principalmente para</a:t>
            </a:r>
            <a:r>
              <a:rPr lang="es" sz="1350" b="0" i="0" u="none" strike="noStrike" cap="none">
                <a:solidFill>
                  <a:schemeClr val="dk1"/>
                </a:solidFill>
                <a:highlight>
                  <a:srgbClr val="EAFF6A"/>
                </a:highlight>
                <a:latin typeface="DM Sans"/>
                <a:ea typeface="DM Sans"/>
                <a:cs typeface="DM Sans"/>
                <a:sym typeface="DM Sans"/>
              </a:rPr>
              <a:t> </a:t>
            </a:r>
            <a:r>
              <a:rPr lang="es" sz="1350" b="0" i="0" u="none" strike="noStrike" cap="none">
                <a:solidFill>
                  <a:schemeClr val="dk1"/>
                </a:solidFill>
                <a:highlight>
                  <a:schemeClr val="accent6"/>
                </a:highlight>
                <a:latin typeface="DM Sans"/>
                <a:ea typeface="DM Sans"/>
                <a:cs typeface="DM Sans"/>
                <a:sym typeface="DM Sans"/>
              </a:rPr>
              <a:t>aportar dinamismo </a:t>
            </a:r>
            <a:endParaRPr sz="1350" b="0" i="0" u="none" strike="noStrike" cap="none">
              <a:solidFill>
                <a:schemeClr val="dk1"/>
              </a:solidFill>
              <a:highlight>
                <a:schemeClr val="accent6"/>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chemeClr val="accent6"/>
                </a:highlight>
                <a:latin typeface="DM Sans"/>
                <a:ea typeface="DM Sans"/>
                <a:cs typeface="DM Sans"/>
                <a:sym typeface="DM Sans"/>
              </a:rPr>
              <a:t>a </a:t>
            </a:r>
            <a:r>
              <a:rPr lang="es" sz="1350" b="0" i="1" u="none" strike="noStrike" cap="none">
                <a:solidFill>
                  <a:schemeClr val="dk1"/>
                </a:solidFill>
                <a:highlight>
                  <a:schemeClr val="accent6"/>
                </a:highlight>
                <a:latin typeface="DM Sans"/>
                <a:ea typeface="DM Sans"/>
                <a:cs typeface="DM Sans"/>
                <a:sym typeface="DM Sans"/>
              </a:rPr>
              <a:t>sitios y aplicaciones web</a:t>
            </a:r>
            <a:r>
              <a:rPr lang="es" sz="1350" b="0" i="0" u="none" strike="noStrike" cap="none">
                <a:solidFill>
                  <a:schemeClr val="dk1"/>
                </a:solidFill>
                <a:highlight>
                  <a:schemeClr val="accent6"/>
                </a:highlight>
                <a:latin typeface="DM Sans"/>
                <a:ea typeface="DM Sans"/>
                <a:cs typeface="DM Sans"/>
                <a:sym typeface="DM Sans"/>
              </a:rPr>
              <a:t>.</a:t>
            </a:r>
            <a:endParaRPr sz="1350" b="0" i="0" u="none" strike="noStrike" cap="none">
              <a:solidFill>
                <a:schemeClr val="dk1"/>
              </a:solidFill>
              <a:highlight>
                <a:schemeClr val="accent6"/>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Funciona en </a:t>
            </a:r>
            <a:r>
              <a:rPr lang="es" sz="1350" b="0" i="0" u="none" strike="noStrike" cap="none">
                <a:solidFill>
                  <a:schemeClr val="dk1"/>
                </a:solidFill>
                <a:highlight>
                  <a:schemeClr val="accent6"/>
                </a:highlight>
                <a:latin typeface="DM Sans"/>
                <a:ea typeface="DM Sans"/>
                <a:cs typeface="DM Sans"/>
                <a:sym typeface="DM Sans"/>
              </a:rPr>
              <a:t>complemento con los lenguajes web HTML Y CSS,</a:t>
            </a:r>
            <a:r>
              <a:rPr lang="es" sz="1350" b="0" i="0" u="none" strike="noStrike" cap="none">
                <a:solidFill>
                  <a:schemeClr val="dk1"/>
                </a:solidFill>
                <a:highlight>
                  <a:srgbClr val="FFFFFF"/>
                </a:highlight>
                <a:latin typeface="DM Sans"/>
                <a:ea typeface="DM Sans"/>
                <a:cs typeface="DM Sans"/>
                <a:sym typeface="DM Sans"/>
              </a:rPr>
              <a:t> permitiendo crear nuevas funcionalidades e interacciones avanzadas con los usuarios, así como </a:t>
            </a:r>
            <a:r>
              <a:rPr lang="es" sz="1350" b="0" i="0" u="none" strike="noStrike" cap="none">
                <a:solidFill>
                  <a:schemeClr val="dk1"/>
                </a:solidFill>
                <a:highlight>
                  <a:schemeClr val="accent6"/>
                </a:highlight>
                <a:latin typeface="DM Sans"/>
                <a:ea typeface="DM Sans"/>
                <a:cs typeface="DM Sans"/>
                <a:sym typeface="DM Sans"/>
              </a:rPr>
              <a:t>interactuar con otras aplicaciones o servicios de backend.</a:t>
            </a:r>
            <a:endParaRPr sz="1350" b="0" i="0" u="none" strike="noStrike" cap="none">
              <a:solidFill>
                <a:schemeClr val="dk1"/>
              </a:solidFill>
              <a:highlight>
                <a:schemeClr val="accent6"/>
              </a:highlight>
              <a:latin typeface="DM Sans"/>
              <a:ea typeface="DM Sans"/>
              <a:cs typeface="DM Sans"/>
              <a:sym typeface="DM Sans"/>
            </a:endParaRPr>
          </a:p>
        </p:txBody>
      </p:sp>
      <p:sp>
        <p:nvSpPr>
          <p:cNvPr id="655" name="Google Shape;655;p136"/>
          <p:cNvSpPr txBox="1"/>
          <p:nvPr/>
        </p:nvSpPr>
        <p:spPr>
          <a:xfrm>
            <a:off x="4128300" y="313875"/>
            <a:ext cx="5015700" cy="58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¿Qué es JavaScript?</a:t>
            </a:r>
            <a:endParaRPr sz="4000" b="1" i="0" u="none" strike="noStrike" cap="none">
              <a:solidFill>
                <a:srgbClr val="000000"/>
              </a:solidFill>
              <a:latin typeface="DM Sans"/>
              <a:ea typeface="DM Sans"/>
              <a:cs typeface="DM Sans"/>
              <a:sym typeface="DM Sans"/>
            </a:endParaRPr>
          </a:p>
        </p:txBody>
      </p:sp>
      <p:pic>
        <p:nvPicPr>
          <p:cNvPr id="656" name="Google Shape;656;p136"/>
          <p:cNvPicPr preferRelativeResize="0"/>
          <p:nvPr/>
        </p:nvPicPr>
        <p:blipFill rotWithShape="1">
          <a:blip r:embed="rId3">
            <a:alphaModFix/>
          </a:blip>
          <a:srcRect l="35850" r="21561"/>
          <a:stretch/>
        </p:blipFill>
        <p:spPr>
          <a:xfrm flipH="1">
            <a:off x="0" y="0"/>
            <a:ext cx="3818876" cy="5143500"/>
          </a:xfrm>
          <a:prstGeom prst="rect">
            <a:avLst/>
          </a:prstGeom>
          <a:noFill/>
          <a:ln>
            <a:noFill/>
          </a:ln>
          <a:effectLst>
            <a:outerShdw blurRad="57150" dist="19050" dir="5400000" algn="bl" rotWithShape="0">
              <a:srgbClr val="000000">
                <a:alpha val="49803"/>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37"/>
          <p:cNvSpPr txBox="1"/>
          <p:nvPr/>
        </p:nvSpPr>
        <p:spPr>
          <a:xfrm>
            <a:off x="803675" y="1548800"/>
            <a:ext cx="3750600" cy="209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A diferencia de un lenguaje de programación compilado, Javascript es un lenguaje interpretado, lo que significa que </a:t>
            </a:r>
            <a:r>
              <a:rPr lang="es" sz="1350" b="0" i="0" u="none" strike="noStrike" cap="none">
                <a:solidFill>
                  <a:schemeClr val="dk1"/>
                </a:solidFill>
                <a:highlight>
                  <a:srgbClr val="E0FF00"/>
                </a:highlight>
                <a:latin typeface="DM Sans"/>
                <a:ea typeface="DM Sans"/>
                <a:cs typeface="DM Sans"/>
                <a:sym typeface="DM Sans"/>
              </a:rPr>
              <a:t>se ejecuta por medio de un programa intérprete.</a:t>
            </a:r>
            <a:endParaRPr sz="1350" b="0" i="0" u="none" strike="noStrike" cap="none">
              <a:solidFill>
                <a:schemeClr val="dk1"/>
              </a:solidFill>
              <a:highlight>
                <a:srgbClr val="E0FF00"/>
              </a:highlight>
              <a:latin typeface="DM Sans"/>
              <a:ea typeface="DM Sans"/>
              <a:cs typeface="DM Sans"/>
              <a:sym typeface="DM Sans"/>
            </a:endParaRPr>
          </a:p>
          <a:p>
            <a:pPr marL="0" marR="0" lvl="0" indent="0" algn="l" rtl="0">
              <a:lnSpc>
                <a:spcPct val="115000"/>
              </a:lnSpc>
              <a:spcBef>
                <a:spcPts val="100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En nuestro caso, los navegadores son los programas que se encargan de interpretar y ejecutar el código Javascript que creemos.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1000"/>
              </a:spcBef>
              <a:spcAft>
                <a:spcPts val="0"/>
              </a:spcAft>
              <a:buClr>
                <a:schemeClr val="dk1"/>
              </a:buClr>
              <a:buSzPts val="1100"/>
              <a:buFont typeface="Arial"/>
              <a:buNone/>
            </a:pPr>
            <a:endParaRPr sz="1350" b="0" i="0" u="none" strike="noStrike" cap="none">
              <a:solidFill>
                <a:schemeClr val="dk1"/>
              </a:solidFill>
              <a:highlight>
                <a:srgbClr val="FFFFFF"/>
              </a:highlight>
              <a:latin typeface="DM Sans"/>
              <a:ea typeface="DM Sans"/>
              <a:cs typeface="DM Sans"/>
              <a:sym typeface="DM Sans"/>
            </a:endParaRPr>
          </a:p>
        </p:txBody>
      </p:sp>
      <p:sp>
        <p:nvSpPr>
          <p:cNvPr id="662" name="Google Shape;662;p137"/>
          <p:cNvSpPr txBox="1"/>
          <p:nvPr/>
        </p:nvSpPr>
        <p:spPr>
          <a:xfrm>
            <a:off x="803675" y="468275"/>
            <a:ext cx="6990600" cy="7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Lenguaje Interpretado</a:t>
            </a:r>
            <a:endParaRPr sz="4000" b="1" i="0" u="none" strike="noStrike" cap="none">
              <a:solidFill>
                <a:srgbClr val="000000"/>
              </a:solidFill>
              <a:latin typeface="DM Sans"/>
              <a:ea typeface="DM Sans"/>
              <a:cs typeface="DM Sans"/>
              <a:sym typeface="DM Sans"/>
            </a:endParaRPr>
          </a:p>
        </p:txBody>
      </p:sp>
      <p:pic>
        <p:nvPicPr>
          <p:cNvPr id="663" name="Google Shape;663;p137"/>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664" name="Google Shape;664;p137"/>
          <p:cNvSpPr txBox="1"/>
          <p:nvPr/>
        </p:nvSpPr>
        <p:spPr>
          <a:xfrm>
            <a:off x="4929325" y="1548800"/>
            <a:ext cx="36648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Cuando accedemos a alguna página a través del navegador, este se encarga de</a:t>
            </a:r>
            <a:r>
              <a:rPr lang="es" sz="1350" b="0" i="0" u="none" strike="noStrike" cap="none">
                <a:solidFill>
                  <a:schemeClr val="dk1"/>
                </a:solidFill>
                <a:highlight>
                  <a:srgbClr val="E0FF00"/>
                </a:highlight>
                <a:latin typeface="DM Sans"/>
                <a:ea typeface="DM Sans"/>
                <a:cs typeface="DM Sans"/>
                <a:sym typeface="DM Sans"/>
              </a:rPr>
              <a:t> leer y ejecutar todos los archivos que conforman la aplicación</a:t>
            </a:r>
            <a:r>
              <a:rPr lang="es" sz="1350" b="0" i="0" u="none" strike="noStrike" cap="none">
                <a:solidFill>
                  <a:schemeClr val="dk1"/>
                </a:solidFill>
                <a:highlight>
                  <a:schemeClr val="lt1"/>
                </a:highlight>
                <a:latin typeface="DM Sans"/>
                <a:ea typeface="DM Sans"/>
                <a:cs typeface="DM Sans"/>
                <a:sym typeface="DM Sans"/>
              </a:rPr>
              <a:t> (HTML, CSS, JS).</a:t>
            </a:r>
            <a:endParaRPr sz="1350" b="0"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11"/>
          <p:cNvSpPr txBox="1"/>
          <p:nvPr/>
        </p:nvSpPr>
        <p:spPr>
          <a:xfrm>
            <a:off x="922100" y="2252975"/>
            <a:ext cx="72867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Introducción a JavaScript</a:t>
            </a:r>
            <a:endParaRPr sz="4000" b="1">
              <a:solidFill>
                <a:srgbClr val="EAFF6A"/>
              </a:solidFill>
              <a:latin typeface="DM Sans"/>
              <a:ea typeface="DM Sans"/>
              <a:cs typeface="DM Sans"/>
              <a:sym typeface="DM Sans"/>
            </a:endParaRPr>
          </a:p>
        </p:txBody>
      </p:sp>
      <p:sp>
        <p:nvSpPr>
          <p:cNvPr id="352" name="Google Shape;352;p111"/>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Semana 1.</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353" name="Google Shape;353;p111"/>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38"/>
          <p:cNvSpPr txBox="1"/>
          <p:nvPr/>
        </p:nvSpPr>
        <p:spPr>
          <a:xfrm>
            <a:off x="1983750" y="204300"/>
            <a:ext cx="51765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Frontend y Backend</a:t>
            </a:r>
            <a:endParaRPr sz="4000" b="1" i="0" u="none" strike="noStrike" cap="none">
              <a:solidFill>
                <a:srgbClr val="000000"/>
              </a:solidFill>
              <a:latin typeface="DM Sans"/>
              <a:ea typeface="DM Sans"/>
              <a:cs typeface="DM Sans"/>
              <a:sym typeface="DM Sans"/>
            </a:endParaRPr>
          </a:p>
        </p:txBody>
      </p:sp>
      <p:sp>
        <p:nvSpPr>
          <p:cNvPr id="670" name="Google Shape;670;p138"/>
          <p:cNvSpPr txBox="1"/>
          <p:nvPr/>
        </p:nvSpPr>
        <p:spPr>
          <a:xfrm>
            <a:off x="935250" y="3857600"/>
            <a:ext cx="773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s" sz="1600" b="0" i="0" u="none" strike="noStrike" cap="none">
                <a:solidFill>
                  <a:schemeClr val="dk1"/>
                </a:solidFill>
                <a:highlight>
                  <a:schemeClr val="lt1"/>
                </a:highlight>
                <a:latin typeface="DM Sans"/>
                <a:ea typeface="DM Sans"/>
                <a:cs typeface="DM Sans"/>
                <a:sym typeface="DM Sans"/>
              </a:rPr>
              <a:t>En el curso nos centraremos en el desarrollo</a:t>
            </a:r>
            <a:r>
              <a:rPr lang="es" sz="1600" b="0" i="0" u="none" strike="noStrike" cap="none">
                <a:solidFill>
                  <a:schemeClr val="dk1"/>
                </a:solidFill>
                <a:highlight>
                  <a:schemeClr val="accent6"/>
                </a:highlight>
                <a:latin typeface="DM Sans"/>
                <a:ea typeface="DM Sans"/>
                <a:cs typeface="DM Sans"/>
                <a:sym typeface="DM Sans"/>
              </a:rPr>
              <a:t> </a:t>
            </a:r>
            <a:r>
              <a:rPr lang="es" sz="1600" b="1" i="0" u="none" strike="noStrike" cap="none">
                <a:solidFill>
                  <a:schemeClr val="dk1"/>
                </a:solidFill>
                <a:highlight>
                  <a:schemeClr val="accent6"/>
                </a:highlight>
                <a:latin typeface="DM Sans"/>
                <a:ea typeface="DM Sans"/>
                <a:cs typeface="DM Sans"/>
                <a:sym typeface="DM Sans"/>
              </a:rPr>
              <a:t>front-end</a:t>
            </a:r>
            <a:r>
              <a:rPr lang="es" sz="1600" b="0" i="0" u="none" strike="noStrike" cap="none">
                <a:solidFill>
                  <a:schemeClr val="dk1"/>
                </a:solidFill>
                <a:highlight>
                  <a:schemeClr val="lt1"/>
                </a:highlight>
                <a:latin typeface="DM Sans"/>
                <a:ea typeface="DM Sans"/>
                <a:cs typeface="DM Sans"/>
                <a:sym typeface="DM Sans"/>
              </a:rPr>
              <a:t> de aplicaciones web.</a:t>
            </a:r>
            <a:endParaRPr sz="1000" b="0" i="0" u="none" strike="noStrike" cap="none">
              <a:solidFill>
                <a:srgbClr val="000000"/>
              </a:solidFill>
              <a:latin typeface="DM Sans"/>
              <a:ea typeface="DM Sans"/>
              <a:cs typeface="DM Sans"/>
              <a:sym typeface="DM Sans"/>
            </a:endParaRPr>
          </a:p>
        </p:txBody>
      </p:sp>
      <p:grpSp>
        <p:nvGrpSpPr>
          <p:cNvPr id="671" name="Google Shape;671;p138"/>
          <p:cNvGrpSpPr/>
          <p:nvPr/>
        </p:nvGrpSpPr>
        <p:grpSpPr>
          <a:xfrm>
            <a:off x="1953890" y="999411"/>
            <a:ext cx="5236203" cy="2667199"/>
            <a:chOff x="1423350" y="929525"/>
            <a:chExt cx="6297298" cy="3581575"/>
          </a:xfrm>
        </p:grpSpPr>
        <p:pic>
          <p:nvPicPr>
            <p:cNvPr id="672" name="Google Shape;672;p138"/>
            <p:cNvPicPr preferRelativeResize="0"/>
            <p:nvPr/>
          </p:nvPicPr>
          <p:blipFill rotWithShape="1">
            <a:blip r:embed="rId3">
              <a:alphaModFix/>
            </a:blip>
            <a:srcRect/>
            <a:stretch/>
          </p:blipFill>
          <p:spPr>
            <a:xfrm>
              <a:off x="1423350" y="929525"/>
              <a:ext cx="6297298" cy="3581575"/>
            </a:xfrm>
            <a:prstGeom prst="rect">
              <a:avLst/>
            </a:prstGeom>
            <a:noFill/>
            <a:ln>
              <a:noFill/>
            </a:ln>
          </p:spPr>
        </p:pic>
        <p:sp>
          <p:nvSpPr>
            <p:cNvPr id="673" name="Google Shape;673;p138"/>
            <p:cNvSpPr/>
            <p:nvPr/>
          </p:nvSpPr>
          <p:spPr>
            <a:xfrm>
              <a:off x="4399650" y="3321050"/>
              <a:ext cx="3312000" cy="1183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4" name="Google Shape;674;p138" descr="Archivo:Node.js logo.svg"/>
            <p:cNvPicPr preferRelativeResize="0"/>
            <p:nvPr/>
          </p:nvPicPr>
          <p:blipFill rotWithShape="1">
            <a:blip r:embed="rId4">
              <a:alphaModFix/>
            </a:blip>
            <a:srcRect/>
            <a:stretch/>
          </p:blipFill>
          <p:spPr>
            <a:xfrm>
              <a:off x="5314573" y="4020109"/>
              <a:ext cx="776425" cy="475079"/>
            </a:xfrm>
            <a:prstGeom prst="rect">
              <a:avLst/>
            </a:prstGeom>
            <a:noFill/>
            <a:ln>
              <a:noFill/>
            </a:ln>
          </p:spPr>
        </p:pic>
        <p:pic>
          <p:nvPicPr>
            <p:cNvPr id="675" name="Google Shape;675;p138"/>
            <p:cNvPicPr preferRelativeResize="0"/>
            <p:nvPr/>
          </p:nvPicPr>
          <p:blipFill rotWithShape="1">
            <a:blip r:embed="rId5">
              <a:alphaModFix/>
            </a:blip>
            <a:srcRect/>
            <a:stretch/>
          </p:blipFill>
          <p:spPr>
            <a:xfrm>
              <a:off x="4510600" y="4087239"/>
              <a:ext cx="733025" cy="395851"/>
            </a:xfrm>
            <a:prstGeom prst="rect">
              <a:avLst/>
            </a:prstGeom>
            <a:noFill/>
            <a:ln>
              <a:noFill/>
            </a:ln>
          </p:spPr>
        </p:pic>
        <p:pic>
          <p:nvPicPr>
            <p:cNvPr id="676" name="Google Shape;676;p138"/>
            <p:cNvPicPr preferRelativeResize="0"/>
            <p:nvPr/>
          </p:nvPicPr>
          <p:blipFill rotWithShape="1">
            <a:blip r:embed="rId6">
              <a:alphaModFix/>
            </a:blip>
            <a:srcRect l="20547" r="20576"/>
            <a:stretch/>
          </p:blipFill>
          <p:spPr>
            <a:xfrm>
              <a:off x="5719474" y="3291850"/>
              <a:ext cx="398625" cy="677075"/>
            </a:xfrm>
            <a:prstGeom prst="rect">
              <a:avLst/>
            </a:prstGeom>
            <a:noFill/>
            <a:ln>
              <a:noFill/>
            </a:ln>
          </p:spPr>
        </p:pic>
        <p:pic>
          <p:nvPicPr>
            <p:cNvPr id="677" name="Google Shape;677;p138"/>
            <p:cNvPicPr preferRelativeResize="0"/>
            <p:nvPr/>
          </p:nvPicPr>
          <p:blipFill rotWithShape="1">
            <a:blip r:embed="rId7">
              <a:alphaModFix/>
            </a:blip>
            <a:srcRect l="31621" r="30581" b="33043"/>
            <a:stretch/>
          </p:blipFill>
          <p:spPr>
            <a:xfrm>
              <a:off x="4510600" y="3386075"/>
              <a:ext cx="490373" cy="488621"/>
            </a:xfrm>
            <a:prstGeom prst="rect">
              <a:avLst/>
            </a:prstGeom>
            <a:noFill/>
            <a:ln>
              <a:noFill/>
            </a:ln>
          </p:spPr>
        </p:pic>
        <p:pic>
          <p:nvPicPr>
            <p:cNvPr id="678" name="Google Shape;678;p138"/>
            <p:cNvPicPr preferRelativeResize="0"/>
            <p:nvPr/>
          </p:nvPicPr>
          <p:blipFill rotWithShape="1">
            <a:blip r:embed="rId8">
              <a:alphaModFix/>
            </a:blip>
            <a:srcRect l="27082" t="22914" r="26454" b="22054"/>
            <a:stretch/>
          </p:blipFill>
          <p:spPr>
            <a:xfrm>
              <a:off x="6360589" y="3303730"/>
              <a:ext cx="490375" cy="580785"/>
            </a:xfrm>
            <a:prstGeom prst="rect">
              <a:avLst/>
            </a:prstGeom>
            <a:noFill/>
            <a:ln>
              <a:noFill/>
            </a:ln>
          </p:spPr>
        </p:pic>
        <p:pic>
          <p:nvPicPr>
            <p:cNvPr id="679" name="Google Shape;679;p138"/>
            <p:cNvPicPr preferRelativeResize="0"/>
            <p:nvPr/>
          </p:nvPicPr>
          <p:blipFill rotWithShape="1">
            <a:blip r:embed="rId9">
              <a:alphaModFix/>
            </a:blip>
            <a:srcRect l="12814" r="10362"/>
            <a:stretch/>
          </p:blipFill>
          <p:spPr>
            <a:xfrm>
              <a:off x="6336789" y="4029450"/>
              <a:ext cx="537970" cy="330700"/>
            </a:xfrm>
            <a:prstGeom prst="rect">
              <a:avLst/>
            </a:prstGeom>
            <a:noFill/>
            <a:ln>
              <a:noFill/>
            </a:ln>
          </p:spPr>
        </p:pic>
        <p:pic>
          <p:nvPicPr>
            <p:cNvPr id="680" name="Google Shape;680;p138"/>
            <p:cNvPicPr preferRelativeResize="0"/>
            <p:nvPr/>
          </p:nvPicPr>
          <p:blipFill rotWithShape="1">
            <a:blip r:embed="rId10">
              <a:alphaModFix/>
            </a:blip>
            <a:srcRect/>
            <a:stretch/>
          </p:blipFill>
          <p:spPr>
            <a:xfrm>
              <a:off x="5115038" y="3354875"/>
              <a:ext cx="490375" cy="551000"/>
            </a:xfrm>
            <a:prstGeom prst="rect">
              <a:avLst/>
            </a:prstGeom>
            <a:noFill/>
            <a:ln>
              <a:noFill/>
            </a:ln>
          </p:spPr>
        </p:pic>
        <p:pic>
          <p:nvPicPr>
            <p:cNvPr id="681" name="Google Shape;681;p138"/>
            <p:cNvPicPr preferRelativeResize="0"/>
            <p:nvPr/>
          </p:nvPicPr>
          <p:blipFill rotWithShape="1">
            <a:blip r:embed="rId11">
              <a:alphaModFix/>
            </a:blip>
            <a:srcRect l="3263" t="5434" r="4298" b="6622"/>
            <a:stretch/>
          </p:blipFill>
          <p:spPr>
            <a:xfrm>
              <a:off x="6918450" y="3306725"/>
              <a:ext cx="659239" cy="551000"/>
            </a:xfrm>
            <a:prstGeom prst="rect">
              <a:avLst/>
            </a:prstGeom>
            <a:noFill/>
            <a:ln>
              <a:noFill/>
            </a:ln>
          </p:spPr>
        </p:pic>
        <p:pic>
          <p:nvPicPr>
            <p:cNvPr id="682" name="Google Shape;682;p138"/>
            <p:cNvPicPr preferRelativeResize="0"/>
            <p:nvPr/>
          </p:nvPicPr>
          <p:blipFill rotWithShape="1">
            <a:blip r:embed="rId12">
              <a:alphaModFix/>
            </a:blip>
            <a:srcRect b="27953"/>
            <a:stretch/>
          </p:blipFill>
          <p:spPr>
            <a:xfrm>
              <a:off x="7085250" y="3934750"/>
              <a:ext cx="325650" cy="382200"/>
            </a:xfrm>
            <a:prstGeom prst="rect">
              <a:avLst/>
            </a:prstGeom>
            <a:noFill/>
            <a:ln>
              <a:noFill/>
            </a:ln>
          </p:spPr>
        </p:pic>
        <p:pic>
          <p:nvPicPr>
            <p:cNvPr id="683" name="Google Shape;683;p138"/>
            <p:cNvPicPr preferRelativeResize="0"/>
            <p:nvPr/>
          </p:nvPicPr>
          <p:blipFill rotWithShape="1">
            <a:blip r:embed="rId13">
              <a:alphaModFix/>
            </a:blip>
            <a:srcRect/>
            <a:stretch/>
          </p:blipFill>
          <p:spPr>
            <a:xfrm>
              <a:off x="1942750" y="3428725"/>
              <a:ext cx="1279525" cy="9678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39"/>
          <p:cNvSpPr txBox="1"/>
          <p:nvPr/>
        </p:nvSpPr>
        <p:spPr>
          <a:xfrm>
            <a:off x="750100" y="468275"/>
            <a:ext cx="91440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Frontend y Backend</a:t>
            </a:r>
            <a:endParaRPr sz="4000" b="1" i="0" u="none" strike="noStrike" cap="none">
              <a:solidFill>
                <a:srgbClr val="000000"/>
              </a:solidFill>
              <a:latin typeface="DM Sans"/>
              <a:ea typeface="DM Sans"/>
              <a:cs typeface="DM Sans"/>
              <a:sym typeface="DM Sans"/>
            </a:endParaRPr>
          </a:p>
        </p:txBody>
      </p:sp>
      <p:sp>
        <p:nvSpPr>
          <p:cNvPr id="689" name="Google Shape;689;p139"/>
          <p:cNvSpPr txBox="1"/>
          <p:nvPr/>
        </p:nvSpPr>
        <p:spPr>
          <a:xfrm>
            <a:off x="798850" y="1452525"/>
            <a:ext cx="359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Javascript se utiliza tanto para construir aplicaciones de Frontend como de Backend.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Por Frontend entendemos a la parte de la aplicación que corre en el navegador y con la cual interactúan los usuarios.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highlight>
                  <a:schemeClr val="lt1"/>
                </a:highlight>
                <a:latin typeface="DM Sans"/>
                <a:ea typeface="DM Sans"/>
                <a:cs typeface="DM Sans"/>
                <a:sym typeface="DM Sans"/>
              </a:rPr>
              <a:t>Como tal, estaremos creando aplicaciones con </a:t>
            </a:r>
            <a:r>
              <a:rPr lang="es" sz="1350" b="1" i="0" u="none" strike="noStrike" cap="none">
                <a:solidFill>
                  <a:schemeClr val="dk1"/>
                </a:solidFill>
                <a:highlight>
                  <a:schemeClr val="accent6"/>
                </a:highlight>
                <a:latin typeface="DM Sans"/>
                <a:ea typeface="DM Sans"/>
                <a:cs typeface="DM Sans"/>
                <a:sym typeface="DM Sans"/>
              </a:rPr>
              <a:t>Javascript</a:t>
            </a:r>
            <a:r>
              <a:rPr lang="es" sz="1350" b="0" i="0" u="none" strike="noStrike" cap="none">
                <a:solidFill>
                  <a:schemeClr val="dk1"/>
                </a:solidFill>
                <a:highlight>
                  <a:schemeClr val="accent6"/>
                </a:highlight>
                <a:latin typeface="DM Sans"/>
                <a:ea typeface="DM Sans"/>
                <a:cs typeface="DM Sans"/>
                <a:sym typeface="DM Sans"/>
              </a:rPr>
              <a:t>, </a:t>
            </a:r>
            <a:r>
              <a:rPr lang="es" sz="1350" b="1" i="0" u="none" strike="noStrike" cap="none">
                <a:solidFill>
                  <a:schemeClr val="dk1"/>
                </a:solidFill>
                <a:highlight>
                  <a:schemeClr val="accent6"/>
                </a:highlight>
                <a:latin typeface="DM Sans"/>
                <a:ea typeface="DM Sans"/>
                <a:cs typeface="DM Sans"/>
                <a:sym typeface="DM Sans"/>
              </a:rPr>
              <a:t>HTML</a:t>
            </a:r>
            <a:r>
              <a:rPr lang="es" sz="1350" b="0" i="0" u="none" strike="noStrike" cap="none">
                <a:solidFill>
                  <a:schemeClr val="dk1"/>
                </a:solidFill>
                <a:highlight>
                  <a:schemeClr val="accent6"/>
                </a:highlight>
                <a:latin typeface="DM Sans"/>
                <a:ea typeface="DM Sans"/>
                <a:cs typeface="DM Sans"/>
                <a:sym typeface="DM Sans"/>
              </a:rPr>
              <a:t> y </a:t>
            </a:r>
            <a:r>
              <a:rPr lang="es" sz="1350" b="1" i="0" u="none" strike="noStrike" cap="none">
                <a:solidFill>
                  <a:schemeClr val="dk1"/>
                </a:solidFill>
                <a:highlight>
                  <a:schemeClr val="accent6"/>
                </a:highlight>
                <a:latin typeface="DM Sans"/>
                <a:ea typeface="DM Sans"/>
                <a:cs typeface="DM Sans"/>
                <a:sym typeface="DM Sans"/>
              </a:rPr>
              <a:t>CSS</a:t>
            </a:r>
            <a:r>
              <a:rPr lang="es" sz="1350" b="0" i="0" u="none" strike="noStrike" cap="none">
                <a:solidFill>
                  <a:schemeClr val="dk1"/>
                </a:solidFill>
                <a:highlight>
                  <a:schemeClr val="lt1"/>
                </a:highlight>
                <a:latin typeface="DM Sans"/>
                <a:ea typeface="DM Sans"/>
                <a:cs typeface="DM Sans"/>
                <a:sym typeface="DM Sans"/>
              </a:rPr>
              <a:t>; vinculando los tres lenguajes en el desarrollo único a un producto.</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690" name="Google Shape;690;p139"/>
          <p:cNvSpPr txBox="1"/>
          <p:nvPr/>
        </p:nvSpPr>
        <p:spPr>
          <a:xfrm>
            <a:off x="4676525" y="1440438"/>
            <a:ext cx="3852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Nuestra aplicación de Frontend también consume datos y servicios ofrecidos por algún Backend. </a:t>
            </a:r>
            <a:br>
              <a:rPr lang="es" sz="1350" b="0" i="0" u="none" strike="noStrike" cap="none">
                <a:solidFill>
                  <a:schemeClr val="dk1"/>
                </a:solidFill>
                <a:highlight>
                  <a:schemeClr val="lt1"/>
                </a:highlight>
                <a:latin typeface="DM Sans"/>
                <a:ea typeface="DM Sans"/>
                <a:cs typeface="DM Sans"/>
                <a:sym typeface="DM Sans"/>
              </a:rPr>
            </a:br>
            <a:endParaRPr sz="1350" b="0" i="0" u="none" strike="noStrike" cap="none">
              <a:solidFill>
                <a:schemeClr val="dk1"/>
              </a:solidFill>
              <a:highlight>
                <a:schemeClr val="lt1"/>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Javascript será la herramienta que nos permitirá comunicarnos e intercambiar información con APIs u otras aplicaciones.</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40"/>
          <p:cNvSpPr/>
          <p:nvPr/>
        </p:nvSpPr>
        <p:spPr>
          <a:xfrm>
            <a:off x="1481100" y="1023900"/>
            <a:ext cx="6181800" cy="3095700"/>
          </a:xfrm>
          <a:prstGeom prst="rect">
            <a:avLst/>
          </a:prstGeom>
          <a:solidFill>
            <a:srgbClr val="C9CBD8">
              <a:alpha val="3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0"/>
          <p:cNvSpPr txBox="1"/>
          <p:nvPr/>
        </p:nvSpPr>
        <p:spPr>
          <a:xfrm>
            <a:off x="1905000" y="2202300"/>
            <a:ext cx="5372100" cy="1015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a:solidFill>
                  <a:schemeClr val="dk1"/>
                </a:solidFill>
                <a:latin typeface="DM Sans"/>
                <a:ea typeface="DM Sans"/>
                <a:cs typeface="DM Sans"/>
                <a:sym typeface="DM Sans"/>
              </a:rPr>
              <a:t>Historia y evolución de Java Script</a:t>
            </a:r>
            <a:endParaRPr sz="3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41"/>
          <p:cNvSpPr txBox="1"/>
          <p:nvPr/>
        </p:nvSpPr>
        <p:spPr>
          <a:xfrm>
            <a:off x="457725" y="1071050"/>
            <a:ext cx="4730100" cy="1847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Evolución de JavaScript</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
        <p:nvSpPr>
          <p:cNvPr id="702" name="Google Shape;702;p141"/>
          <p:cNvSpPr txBox="1"/>
          <p:nvPr/>
        </p:nvSpPr>
        <p:spPr>
          <a:xfrm>
            <a:off x="457725" y="2211625"/>
            <a:ext cx="42705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primera versión de JavaScript estandarizado, ES1, se lanzó en 1997 y el lenguaje fue cambiando con el tiempo. En el curso nos centramos en las versiones ES6 y posteriores.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Ten presente que, todos los años, el estándar ES lanza una versión nueva.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La cuarta edición fue abandonada debido a diferencias políticas respecto a la complejidad del lenguaje. Muchas características propuestas para la cuarta edición fueron completamente abandonadas</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p:txBody>
      </p:sp>
      <p:pic>
        <p:nvPicPr>
          <p:cNvPr id="703" name="Google Shape;703;p141"/>
          <p:cNvPicPr preferRelativeResize="0"/>
          <p:nvPr/>
        </p:nvPicPr>
        <p:blipFill rotWithShape="1">
          <a:blip r:embed="rId3">
            <a:alphaModFix/>
          </a:blip>
          <a:srcRect/>
          <a:stretch/>
        </p:blipFill>
        <p:spPr>
          <a:xfrm>
            <a:off x="4781545" y="1690675"/>
            <a:ext cx="3985330" cy="22394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42"/>
          <p:cNvSpPr txBox="1"/>
          <p:nvPr/>
        </p:nvSpPr>
        <p:spPr>
          <a:xfrm>
            <a:off x="398050" y="401000"/>
            <a:ext cx="4730100" cy="2401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Diferencia con Java</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
        <p:nvSpPr>
          <p:cNvPr id="709" name="Google Shape;709;p142"/>
          <p:cNvSpPr txBox="1"/>
          <p:nvPr/>
        </p:nvSpPr>
        <p:spPr>
          <a:xfrm>
            <a:off x="476250" y="1675750"/>
            <a:ext cx="4270500" cy="314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bien, tanto Java como Javascript son lenguajes de  programación que comparten base de su sintaxis, el uso de cada uno es distinto.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Java funciona a través de declaraciones que se establecen a partir de un sistema de clases en tiempo de compilación.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cambio, JavaScript se basa en un sistema de tiempo de ejecución donde cada dato distinto puede representar valores booleanos, de cadena o numéricos.</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Son dos lenguajes diferentes, y no es correcto mencionarlos como sinónimos.</a:t>
            </a:r>
            <a:endParaRPr sz="1350">
              <a:latin typeface="DM Sans"/>
              <a:ea typeface="DM Sans"/>
              <a:cs typeface="DM Sans"/>
              <a:sym typeface="DM Sans"/>
            </a:endParaRPr>
          </a:p>
        </p:txBody>
      </p:sp>
      <p:pic>
        <p:nvPicPr>
          <p:cNvPr id="710" name="Google Shape;710;p142"/>
          <p:cNvPicPr preferRelativeResize="0"/>
          <p:nvPr/>
        </p:nvPicPr>
        <p:blipFill rotWithShape="1">
          <a:blip r:embed="rId3">
            <a:alphaModFix/>
          </a:blip>
          <a:srcRect/>
          <a:stretch/>
        </p:blipFill>
        <p:spPr>
          <a:xfrm rot="204880">
            <a:off x="5650600" y="2505122"/>
            <a:ext cx="3062925" cy="1722875"/>
          </a:xfrm>
          <a:prstGeom prst="rect">
            <a:avLst/>
          </a:prstGeom>
          <a:noFill/>
          <a:ln>
            <a:noFill/>
          </a:ln>
        </p:spPr>
      </p:pic>
      <p:pic>
        <p:nvPicPr>
          <p:cNvPr id="711" name="Google Shape;711;p142"/>
          <p:cNvPicPr preferRelativeResize="0"/>
          <p:nvPr/>
        </p:nvPicPr>
        <p:blipFill rotWithShape="1">
          <a:blip r:embed="rId4">
            <a:alphaModFix/>
          </a:blip>
          <a:srcRect/>
          <a:stretch/>
        </p:blipFill>
        <p:spPr>
          <a:xfrm>
            <a:off x="5128150" y="922863"/>
            <a:ext cx="2399100" cy="2399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43"/>
          <p:cNvSpPr txBox="1"/>
          <p:nvPr/>
        </p:nvSpPr>
        <p:spPr>
          <a:xfrm>
            <a:off x="1404876" y="1941375"/>
            <a:ext cx="6524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Nivelación</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accent6"/>
                </a:solidFill>
                <a:latin typeface="DM Sans"/>
                <a:ea typeface="DM Sans"/>
                <a:cs typeface="DM Sans"/>
                <a:sym typeface="DM Sans"/>
              </a:rPr>
              <a:t>Relación con HTML y CSS</a:t>
            </a:r>
            <a:endParaRPr sz="4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44"/>
          <p:cNvSpPr txBox="1"/>
          <p:nvPr/>
        </p:nvSpPr>
        <p:spPr>
          <a:xfrm>
            <a:off x="398050" y="760775"/>
            <a:ext cx="473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Navegadores Web</a:t>
            </a:r>
            <a:endParaRPr sz="4000" b="1">
              <a:solidFill>
                <a:schemeClr val="dk1"/>
              </a:solidFill>
              <a:latin typeface="DM Sans"/>
              <a:ea typeface="DM Sans"/>
              <a:cs typeface="DM Sans"/>
              <a:sym typeface="DM Sans"/>
            </a:endParaRPr>
          </a:p>
        </p:txBody>
      </p:sp>
      <p:pic>
        <p:nvPicPr>
          <p:cNvPr id="722" name="Google Shape;722;p144"/>
          <p:cNvPicPr preferRelativeResize="0"/>
          <p:nvPr/>
        </p:nvPicPr>
        <p:blipFill rotWithShape="1">
          <a:blip r:embed="rId3">
            <a:alphaModFix/>
          </a:blip>
          <a:srcRect/>
          <a:stretch/>
        </p:blipFill>
        <p:spPr>
          <a:xfrm>
            <a:off x="3406813" y="2111325"/>
            <a:ext cx="1219200" cy="1219200"/>
          </a:xfrm>
          <a:prstGeom prst="rect">
            <a:avLst/>
          </a:prstGeom>
          <a:noFill/>
          <a:ln>
            <a:noFill/>
          </a:ln>
        </p:spPr>
      </p:pic>
      <p:pic>
        <p:nvPicPr>
          <p:cNvPr id="723" name="Google Shape;723;p144"/>
          <p:cNvPicPr preferRelativeResize="0"/>
          <p:nvPr/>
        </p:nvPicPr>
        <p:blipFill rotWithShape="1">
          <a:blip r:embed="rId4">
            <a:alphaModFix/>
          </a:blip>
          <a:srcRect/>
          <a:stretch/>
        </p:blipFill>
        <p:spPr>
          <a:xfrm>
            <a:off x="1957863" y="2127663"/>
            <a:ext cx="1186525" cy="1186525"/>
          </a:xfrm>
          <a:prstGeom prst="rect">
            <a:avLst/>
          </a:prstGeom>
          <a:noFill/>
          <a:ln>
            <a:noFill/>
          </a:ln>
        </p:spPr>
      </p:pic>
      <p:pic>
        <p:nvPicPr>
          <p:cNvPr id="724" name="Google Shape;724;p144"/>
          <p:cNvPicPr preferRelativeResize="0"/>
          <p:nvPr/>
        </p:nvPicPr>
        <p:blipFill rotWithShape="1">
          <a:blip r:embed="rId5">
            <a:alphaModFix/>
          </a:blip>
          <a:srcRect/>
          <a:stretch/>
        </p:blipFill>
        <p:spPr>
          <a:xfrm>
            <a:off x="476250" y="2111325"/>
            <a:ext cx="1219200" cy="1219200"/>
          </a:xfrm>
          <a:prstGeom prst="rect">
            <a:avLst/>
          </a:prstGeom>
          <a:noFill/>
          <a:ln>
            <a:noFill/>
          </a:ln>
        </p:spPr>
      </p:pic>
      <p:pic>
        <p:nvPicPr>
          <p:cNvPr id="725" name="Google Shape;725;p144"/>
          <p:cNvPicPr preferRelativeResize="0"/>
          <p:nvPr/>
        </p:nvPicPr>
        <p:blipFill rotWithShape="1">
          <a:blip r:embed="rId6">
            <a:alphaModFix/>
          </a:blip>
          <a:srcRect/>
          <a:stretch/>
        </p:blipFill>
        <p:spPr>
          <a:xfrm>
            <a:off x="4863925" y="2111325"/>
            <a:ext cx="1219200" cy="1219200"/>
          </a:xfrm>
          <a:prstGeom prst="rect">
            <a:avLst/>
          </a:prstGeom>
          <a:noFill/>
          <a:ln>
            <a:noFill/>
          </a:ln>
        </p:spPr>
      </p:pic>
      <p:sp>
        <p:nvSpPr>
          <p:cNvPr id="726" name="Google Shape;726;p144"/>
          <p:cNvSpPr txBox="1"/>
          <p:nvPr/>
        </p:nvSpPr>
        <p:spPr>
          <a:xfrm>
            <a:off x="6551700" y="1717500"/>
            <a:ext cx="2329500" cy="1708500"/>
          </a:xfrm>
          <a:prstGeom prst="rect">
            <a:avLst/>
          </a:prstGeom>
          <a:noFill/>
          <a:ln>
            <a:noFill/>
          </a:ln>
        </p:spPr>
        <p:txBody>
          <a:bodyPr spcFirstLastPara="1" wrap="square" lIns="91425" tIns="91425" rIns="91425" bIns="91425" anchor="t" anchorCtr="0">
            <a:spAutoFit/>
          </a:bodyPr>
          <a:lstStyle/>
          <a:p>
            <a:pPr marL="457200" lvl="0" indent="0" algn="ctr"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Chrome</a:t>
            </a:r>
            <a:endParaRPr/>
          </a:p>
          <a:p>
            <a:pPr marL="457200" lvl="0" indent="0" algn="ctr"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Edge</a:t>
            </a:r>
            <a:endParaRPr/>
          </a:p>
          <a:p>
            <a:pPr marL="457200" lvl="0" indent="0" algn="ctr"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Firefox</a:t>
            </a:r>
            <a:r>
              <a:rPr lang="es" sz="1800">
                <a:solidFill>
                  <a:srgbClr val="333333"/>
                </a:solidFill>
                <a:latin typeface="Helvetica Neue Light"/>
                <a:ea typeface="Helvetica Neue Light"/>
                <a:cs typeface="Helvetica Neue Light"/>
                <a:sym typeface="Helvetica Neue Light"/>
              </a:rPr>
              <a:t> </a:t>
            </a:r>
            <a:endParaRPr sz="1800">
              <a:solidFill>
                <a:srgbClr val="333333"/>
              </a:solidFill>
              <a:latin typeface="Helvetica Neue Light"/>
              <a:ea typeface="Helvetica Neue Light"/>
              <a:cs typeface="Helvetica Neue Light"/>
              <a:sym typeface="Helvetica Neue Light"/>
            </a:endParaRPr>
          </a:p>
          <a:p>
            <a:pPr marL="457200" lvl="0" indent="0" algn="ctr"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Opera</a:t>
            </a:r>
            <a:endParaRPr sz="1600">
              <a:solidFill>
                <a:srgbClr val="333333"/>
              </a:solidFill>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45"/>
          <p:cNvSpPr txBox="1"/>
          <p:nvPr/>
        </p:nvSpPr>
        <p:spPr>
          <a:xfrm>
            <a:off x="476250" y="665300"/>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Editores de código</a:t>
            </a:r>
            <a:endParaRPr sz="4000" b="1">
              <a:solidFill>
                <a:schemeClr val="dk1"/>
              </a:solidFill>
              <a:latin typeface="DM Sans"/>
              <a:ea typeface="DM Sans"/>
              <a:cs typeface="DM Sans"/>
              <a:sym typeface="DM Sans"/>
            </a:endParaRPr>
          </a:p>
        </p:txBody>
      </p:sp>
      <p:pic>
        <p:nvPicPr>
          <p:cNvPr id="732" name="Google Shape;732;p145"/>
          <p:cNvPicPr preferRelativeResize="0"/>
          <p:nvPr/>
        </p:nvPicPr>
        <p:blipFill rotWithShape="1">
          <a:blip r:embed="rId3">
            <a:alphaModFix/>
          </a:blip>
          <a:srcRect/>
          <a:stretch/>
        </p:blipFill>
        <p:spPr>
          <a:xfrm>
            <a:off x="934950" y="2265726"/>
            <a:ext cx="1365448" cy="1365473"/>
          </a:xfrm>
          <a:prstGeom prst="rect">
            <a:avLst/>
          </a:prstGeom>
          <a:noFill/>
          <a:ln>
            <a:noFill/>
          </a:ln>
        </p:spPr>
      </p:pic>
      <p:pic>
        <p:nvPicPr>
          <p:cNvPr id="733" name="Google Shape;733;p145"/>
          <p:cNvPicPr preferRelativeResize="0"/>
          <p:nvPr/>
        </p:nvPicPr>
        <p:blipFill rotWithShape="1">
          <a:blip r:embed="rId4">
            <a:alphaModFix/>
          </a:blip>
          <a:srcRect/>
          <a:stretch/>
        </p:blipFill>
        <p:spPr>
          <a:xfrm>
            <a:off x="3954450" y="2131386"/>
            <a:ext cx="1634175" cy="1634175"/>
          </a:xfrm>
          <a:prstGeom prst="rect">
            <a:avLst/>
          </a:prstGeom>
          <a:noFill/>
          <a:ln>
            <a:noFill/>
          </a:ln>
        </p:spPr>
      </p:pic>
      <p:sp>
        <p:nvSpPr>
          <p:cNvPr id="734" name="Google Shape;734;p145"/>
          <p:cNvSpPr txBox="1"/>
          <p:nvPr/>
        </p:nvSpPr>
        <p:spPr>
          <a:xfrm>
            <a:off x="6327325" y="2133150"/>
            <a:ext cx="2580000" cy="8772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Visual Studio Code</a:t>
            </a:r>
            <a:r>
              <a:rPr lang="es" sz="1800">
                <a:solidFill>
                  <a:srgbClr val="333333"/>
                </a:solidFill>
                <a:latin typeface="Helvetica Neue Light"/>
                <a:ea typeface="Helvetica Neue Light"/>
                <a:cs typeface="Helvetica Neue Light"/>
                <a:sym typeface="Helvetica Neue Light"/>
              </a:rPr>
              <a:t> </a:t>
            </a:r>
            <a:r>
              <a:rPr lang="es" sz="1800" u="sng">
                <a:solidFill>
                  <a:schemeClr val="accent5"/>
                </a:solidFill>
                <a:latin typeface="Helvetica Neue Light"/>
                <a:ea typeface="Helvetica Neue Light"/>
                <a:cs typeface="Helvetica Neue Light"/>
                <a:sym typeface="Helvetica Neue Ligh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Sublime Text</a:t>
            </a:r>
            <a:endParaRPr/>
          </a:p>
        </p:txBody>
      </p:sp>
      <p:pic>
        <p:nvPicPr>
          <p:cNvPr id="735" name="Google Shape;735;p145"/>
          <p:cNvPicPr preferRelativeResize="0"/>
          <p:nvPr/>
        </p:nvPicPr>
        <p:blipFill>
          <a:blip r:embed="rId7">
            <a:alphaModFix/>
          </a:blip>
          <a:stretch>
            <a:fillRect/>
          </a:stretch>
        </p:blipFill>
        <p:spPr>
          <a:xfrm>
            <a:off x="391550" y="3250700"/>
            <a:ext cx="1073425" cy="1073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46"/>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741" name="Google Shape;741;p146"/>
          <p:cNvSpPr txBox="1"/>
          <p:nvPr/>
        </p:nvSpPr>
        <p:spPr>
          <a:xfrm>
            <a:off x="2809200" y="2971950"/>
            <a:ext cx="3525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¡En </a:t>
            </a:r>
            <a:r>
              <a:rPr lang="es" sz="2000">
                <a:solidFill>
                  <a:schemeClr val="lt1"/>
                </a:solidFill>
                <a:latin typeface="DM Sans"/>
                <a:ea typeface="DM Sans"/>
                <a:cs typeface="DM Sans"/>
                <a:sym typeface="DM Sans"/>
              </a:rPr>
              <a:t>15 </a:t>
            </a:r>
            <a:r>
              <a:rPr lang="es" sz="2000" b="0" i="0" u="none" strike="noStrike" cap="none">
                <a:solidFill>
                  <a:schemeClr val="lt1"/>
                </a:solidFill>
                <a:latin typeface="DM Sans"/>
                <a:ea typeface="DM Sans"/>
                <a:cs typeface="DM Sans"/>
                <a:sym typeface="DM Sans"/>
              </a:rPr>
              <a:t>minutos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47"/>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4000" b="1" i="0" u="none" strike="noStrike" cap="none">
                <a:solidFill>
                  <a:schemeClr val="lt1"/>
                </a:solidFill>
                <a:latin typeface="DM Sans"/>
                <a:ea typeface="DM Sans"/>
                <a:cs typeface="DM Sans"/>
                <a:sym typeface="DM Sans"/>
              </a:rPr>
              <a:t>JavaScript</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0FF00"/>
                </a:solidFill>
                <a:latin typeface="DM Sans"/>
                <a:ea typeface="DM Sans"/>
                <a:cs typeface="DM Sans"/>
                <a:sym typeface="DM Sans"/>
              </a:rPr>
              <a:t> Sintaxis y variables</a:t>
            </a:r>
            <a:endParaRPr sz="4000" b="1" i="0" u="none" strike="noStrike" cap="none">
              <a:solidFill>
                <a:srgbClr val="E0FF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12"/>
          <p:cNvSpPr txBox="1"/>
          <p:nvPr/>
        </p:nvSpPr>
        <p:spPr>
          <a:xfrm>
            <a:off x="3742800" y="733625"/>
            <a:ext cx="4925700" cy="63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 sz="3000" b="1" i="0" u="none" strike="noStrike" cap="none">
                <a:solidFill>
                  <a:schemeClr val="lt1"/>
                </a:solidFill>
                <a:latin typeface="Helvetica Neue"/>
                <a:ea typeface="Helvetica Neue"/>
                <a:cs typeface="Helvetica Neue"/>
                <a:sym typeface="Helvetica Neue"/>
              </a:rPr>
              <a:t>Presentación </a:t>
            </a:r>
            <a:endParaRPr sz="3000" b="1" i="0" u="none" strike="noStrike" cap="none">
              <a:solidFill>
                <a:schemeClr val="lt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r>
              <a:rPr lang="es" sz="3000" b="1" i="0" u="none" strike="noStrike" cap="none">
                <a:solidFill>
                  <a:schemeClr val="accent6"/>
                </a:solidFill>
                <a:latin typeface="Helvetica Neue"/>
                <a:ea typeface="Helvetica Neue"/>
                <a:cs typeface="Helvetica Neue"/>
                <a:sym typeface="Helvetica Neue"/>
              </a:rPr>
              <a:t>del equipo</a:t>
            </a:r>
            <a:endParaRPr sz="3000" b="1" i="0" u="none" strike="noStrike" cap="none">
              <a:solidFill>
                <a:schemeClr val="accent6"/>
              </a:solidFill>
              <a:latin typeface="Helvetica Neue"/>
              <a:ea typeface="Helvetica Neue"/>
              <a:cs typeface="Helvetica Neue"/>
              <a:sym typeface="Helvetica Neue"/>
            </a:endParaRPr>
          </a:p>
        </p:txBody>
      </p:sp>
      <p:sp>
        <p:nvSpPr>
          <p:cNvPr id="359" name="Google Shape;359;p112"/>
          <p:cNvSpPr txBox="1"/>
          <p:nvPr/>
        </p:nvSpPr>
        <p:spPr>
          <a:xfrm>
            <a:off x="3742800" y="1944100"/>
            <a:ext cx="4925700" cy="7284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b="1" i="0" u="none" strike="noStrike" cap="none">
                <a:solidFill>
                  <a:schemeClr val="lt1"/>
                </a:solidFill>
                <a:latin typeface="DM Sans"/>
                <a:ea typeface="DM Sans"/>
                <a:cs typeface="DM Sans"/>
                <a:sym typeface="DM Sans"/>
              </a:rPr>
              <a:t>Profesor:</a:t>
            </a:r>
            <a:r>
              <a:rPr lang="es" sz="1350" b="1">
                <a:solidFill>
                  <a:schemeClr val="lt1"/>
                </a:solidFill>
                <a:latin typeface="DM Sans"/>
                <a:ea typeface="DM Sans"/>
                <a:cs typeface="DM Sans"/>
                <a:sym typeface="DM Sans"/>
              </a:rPr>
              <a:t> Ignacio Basilio (Nacho)</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1000"/>
              </a:spcAft>
              <a:buClr>
                <a:srgbClr val="EAFF6A"/>
              </a:buClr>
              <a:buSzPts val="1350"/>
              <a:buFont typeface="DM Sans"/>
              <a:buChar char="✔"/>
            </a:pPr>
            <a:r>
              <a:rPr lang="es" sz="1350" b="1">
                <a:solidFill>
                  <a:schemeClr val="lt1"/>
                </a:solidFill>
                <a:latin typeface="DM Sans"/>
                <a:ea typeface="DM Sans"/>
                <a:cs typeface="DM Sans"/>
                <a:sym typeface="DM Sans"/>
              </a:rPr>
              <a:t>Tutor</a:t>
            </a:r>
            <a:r>
              <a:rPr lang="es" sz="1350" b="1" i="0" u="none" strike="noStrike" cap="none">
                <a:solidFill>
                  <a:schemeClr val="lt1"/>
                </a:solidFill>
                <a:latin typeface="DM Sans"/>
                <a:ea typeface="DM Sans"/>
                <a:cs typeface="DM Sans"/>
                <a:sym typeface="DM Sans"/>
              </a:rPr>
              <a:t>:  </a:t>
            </a:r>
            <a:r>
              <a:rPr lang="es" sz="1350" b="1">
                <a:solidFill>
                  <a:schemeClr val="lt1"/>
                </a:solidFill>
                <a:latin typeface="DM Sans"/>
                <a:ea typeface="DM Sans"/>
                <a:cs typeface="DM Sans"/>
                <a:sym typeface="DM Sans"/>
              </a:rPr>
              <a:t>Arturo Grottoli</a:t>
            </a:r>
            <a:endParaRPr sz="1350" b="0" i="0" u="none" strike="noStrike" cap="none">
              <a:solidFill>
                <a:schemeClr val="lt1"/>
              </a:solidFill>
              <a:latin typeface="DM Sans"/>
              <a:ea typeface="DM Sans"/>
              <a:cs typeface="DM Sans"/>
              <a:sym typeface="DM Sans"/>
            </a:endParaRPr>
          </a:p>
        </p:txBody>
      </p:sp>
      <p:sp>
        <p:nvSpPr>
          <p:cNvPr id="360" name="Google Shape;360;p112"/>
          <p:cNvSpPr txBox="1"/>
          <p:nvPr/>
        </p:nvSpPr>
        <p:spPr>
          <a:xfrm>
            <a:off x="3742925" y="468275"/>
            <a:ext cx="49257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B7B7B7"/>
                </a:solidFill>
                <a:latin typeface="DM Sans"/>
                <a:ea typeface="DM Sans"/>
                <a:cs typeface="DM Sans"/>
                <a:sym typeface="DM Sans"/>
              </a:rPr>
              <a:t>COMISIÓN N° </a:t>
            </a:r>
            <a:r>
              <a:rPr lang="es" sz="1350">
                <a:solidFill>
                  <a:srgbClr val="B7B7B7"/>
                </a:solidFill>
                <a:latin typeface="DM Sans"/>
                <a:ea typeface="DM Sans"/>
                <a:cs typeface="DM Sans"/>
                <a:sym typeface="DM Sans"/>
              </a:rPr>
              <a:t>80835</a:t>
            </a:r>
            <a:endParaRPr sz="1350" b="0" i="0" u="none" strike="noStrike" cap="none">
              <a:solidFill>
                <a:srgbClr val="B7B7B7"/>
              </a:solidFill>
              <a:latin typeface="DM Sans"/>
              <a:ea typeface="DM Sans"/>
              <a:cs typeface="DM Sans"/>
              <a:sym typeface="DM Sans"/>
            </a:endParaRPr>
          </a:p>
        </p:txBody>
      </p:sp>
      <p:pic>
        <p:nvPicPr>
          <p:cNvPr id="361" name="Google Shape;361;p112"/>
          <p:cNvPicPr preferRelativeResize="0"/>
          <p:nvPr/>
        </p:nvPicPr>
        <p:blipFill rotWithShape="1">
          <a:blip r:embed="rId3">
            <a:alphaModFix/>
          </a:blip>
          <a:srcRect l="35557"/>
          <a:stretch/>
        </p:blipFill>
        <p:spPr>
          <a:xfrm>
            <a:off x="0" y="0"/>
            <a:ext cx="3314525"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48"/>
          <p:cNvSpPr txBox="1"/>
          <p:nvPr/>
        </p:nvSpPr>
        <p:spPr>
          <a:xfrm>
            <a:off x="750100" y="468275"/>
            <a:ext cx="91440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¿Cómo escribir código JS?</a:t>
            </a:r>
            <a:endParaRPr sz="4000" b="1" i="0" u="none" strike="noStrike" cap="none">
              <a:solidFill>
                <a:srgbClr val="000000"/>
              </a:solidFill>
              <a:latin typeface="DM Sans"/>
              <a:ea typeface="DM Sans"/>
              <a:cs typeface="DM Sans"/>
              <a:sym typeface="DM Sans"/>
            </a:endParaRPr>
          </a:p>
        </p:txBody>
      </p:sp>
      <p:sp>
        <p:nvSpPr>
          <p:cNvPr id="752" name="Google Shape;752;p148"/>
          <p:cNvSpPr txBox="1"/>
          <p:nvPr/>
        </p:nvSpPr>
        <p:spPr>
          <a:xfrm>
            <a:off x="798850" y="1452525"/>
            <a:ext cx="359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solidFill>
                  <a:schemeClr val="dk1"/>
                </a:solidFill>
                <a:highlight>
                  <a:srgbClr val="E0FF00"/>
                </a:highlight>
                <a:latin typeface="DM Sans"/>
                <a:ea typeface="DM Sans"/>
                <a:cs typeface="DM Sans"/>
                <a:sym typeface="DM Sans"/>
              </a:rPr>
              <a:t>1.</a:t>
            </a:r>
            <a:r>
              <a:rPr lang="es" sz="1350">
                <a:solidFill>
                  <a:schemeClr val="dk1"/>
                </a:solidFill>
                <a:highlight>
                  <a:srgbClr val="FFFFFF"/>
                </a:highlight>
                <a:latin typeface="DM Sans"/>
                <a:ea typeface="DM Sans"/>
                <a:cs typeface="DM Sans"/>
                <a:sym typeface="DM Sans"/>
              </a:rPr>
              <a:t> La etiqueta </a:t>
            </a:r>
            <a:r>
              <a:rPr lang="es" sz="1350" b="1">
                <a:solidFill>
                  <a:schemeClr val="dk1"/>
                </a:solidFill>
                <a:highlight>
                  <a:srgbClr val="FFFFFF"/>
                </a:highlight>
                <a:latin typeface="DM Sans"/>
                <a:ea typeface="DM Sans"/>
                <a:cs typeface="DM Sans"/>
                <a:sym typeface="DM Sans"/>
              </a:rPr>
              <a:t>&lt;script&gt;</a:t>
            </a:r>
            <a:r>
              <a:rPr lang="es" sz="1350">
                <a:solidFill>
                  <a:schemeClr val="dk1"/>
                </a:solidFill>
                <a:highlight>
                  <a:srgbClr val="FFFFFF"/>
                </a:highlight>
                <a:latin typeface="DM Sans"/>
                <a:ea typeface="DM Sans"/>
                <a:cs typeface="DM Sans"/>
                <a:sym typeface="DM Sans"/>
              </a:rPr>
              <a:t> es un tag HTML, por lo tanto podríamos definirla en cualquier parte de un documento HTML, y escribir dentro código JS.</a:t>
            </a:r>
            <a:endParaRPr sz="1350">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highlight>
                  <a:srgbClr val="FFFFFF"/>
                </a:highlight>
                <a:latin typeface="DM Sans"/>
                <a:ea typeface="DM Sans"/>
                <a:cs typeface="DM Sans"/>
                <a:sym typeface="DM Sans"/>
              </a:rPr>
              <a:t>Desde el año 1998</a:t>
            </a:r>
            <a:r>
              <a:rPr lang="es" sz="1350">
                <a:solidFill>
                  <a:schemeClr val="dk1"/>
                </a:solidFill>
                <a:highlight>
                  <a:srgbClr val="FFFFFF"/>
                </a:highlight>
                <a:latin typeface="DM Sans"/>
                <a:ea typeface="DM Sans"/>
                <a:cs typeface="DM Sans"/>
                <a:sym typeface="DM Sans"/>
              </a:rPr>
              <a:t> la </a:t>
            </a:r>
            <a:r>
              <a:rPr lang="es" sz="1350" u="sng">
                <a:solidFill>
                  <a:schemeClr val="hlink"/>
                </a:solidFill>
                <a:highlight>
                  <a:srgbClr val="FFFFFF"/>
                </a:highlight>
                <a:latin typeface="DM Sans"/>
                <a:ea typeface="DM Sans"/>
                <a:cs typeface="DM Sans"/>
                <a:sym typeface="DM Sans"/>
                <a:hlinkClick r:id="rId3"/>
              </a:rPr>
              <a:t>W3C</a:t>
            </a:r>
            <a:r>
              <a:rPr lang="es" sz="1350">
                <a:solidFill>
                  <a:schemeClr val="dk1"/>
                </a:solidFill>
                <a:highlight>
                  <a:srgbClr val="FFFFFF"/>
                </a:highlight>
                <a:latin typeface="DM Sans"/>
                <a:ea typeface="DM Sans"/>
                <a:cs typeface="DM Sans"/>
                <a:sym typeface="DM Sans"/>
              </a:rPr>
              <a:t> definió que </a:t>
            </a:r>
            <a:r>
              <a:rPr lang="es" sz="1350" b="1">
                <a:solidFill>
                  <a:schemeClr val="dk1"/>
                </a:solidFill>
                <a:highlight>
                  <a:srgbClr val="FFFFFF"/>
                </a:highlight>
                <a:latin typeface="DM Sans"/>
                <a:ea typeface="DM Sans"/>
                <a:cs typeface="DM Sans"/>
                <a:sym typeface="DM Sans"/>
              </a:rPr>
              <a:t>HTML, CSS</a:t>
            </a:r>
            <a:r>
              <a:rPr lang="es" sz="1350">
                <a:solidFill>
                  <a:schemeClr val="dk1"/>
                </a:solidFill>
                <a:highlight>
                  <a:srgbClr val="FFFFFF"/>
                </a:highlight>
                <a:latin typeface="DM Sans"/>
                <a:ea typeface="DM Sans"/>
                <a:cs typeface="DM Sans"/>
                <a:sym typeface="DM Sans"/>
              </a:rPr>
              <a:t>, y JS, tuvieran sus archivos independientes, por lo tanto, el código JS debe escribirse en un archivo aparte. </a:t>
            </a:r>
            <a:endParaRPr sz="1350">
              <a:solidFill>
                <a:schemeClr val="dk1"/>
              </a:solidFill>
              <a:highlight>
                <a:srgbClr val="FFFFFF"/>
              </a:highlight>
              <a:latin typeface="DM Sans"/>
              <a:ea typeface="DM Sans"/>
              <a:cs typeface="DM Sans"/>
              <a:sym typeface="DM Sans"/>
            </a:endParaRPr>
          </a:p>
        </p:txBody>
      </p:sp>
      <p:sp>
        <p:nvSpPr>
          <p:cNvPr id="753" name="Google Shape;753;p148"/>
          <p:cNvSpPr txBox="1"/>
          <p:nvPr/>
        </p:nvSpPr>
        <p:spPr>
          <a:xfrm>
            <a:off x="4676525" y="1440438"/>
            <a:ext cx="38526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350">
                <a:solidFill>
                  <a:schemeClr val="dk1"/>
                </a:solidFill>
                <a:highlight>
                  <a:schemeClr val="lt1"/>
                </a:highlight>
                <a:latin typeface="DM Sans"/>
                <a:ea typeface="DM Sans"/>
                <a:cs typeface="DM Sans"/>
                <a:sym typeface="DM Sans"/>
              </a:rPr>
              <a:t>El agregado de código JS dentro de un archivo HTML </a:t>
            </a:r>
            <a:r>
              <a:rPr lang="es" sz="1350" b="1">
                <a:solidFill>
                  <a:schemeClr val="dk1"/>
                </a:solidFill>
                <a:highlight>
                  <a:schemeClr val="lt1"/>
                </a:highlight>
                <a:latin typeface="DM Sans"/>
                <a:ea typeface="DM Sans"/>
                <a:cs typeface="DM Sans"/>
                <a:sym typeface="DM Sans"/>
              </a:rPr>
              <a:t>es una mala práctica inaceptable</a:t>
            </a:r>
            <a:r>
              <a:rPr lang="es" sz="1350">
                <a:solidFill>
                  <a:schemeClr val="dk1"/>
                </a:solidFill>
                <a:highlight>
                  <a:schemeClr val="lt1"/>
                </a:highlight>
                <a:latin typeface="DM Sans"/>
                <a:ea typeface="DM Sans"/>
                <a:cs typeface="DM Sans"/>
                <a:sym typeface="DM Sans"/>
              </a:rPr>
              <a:t> en cualquier empresa de software.</a:t>
            </a:r>
            <a:endParaRPr sz="1350">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350">
              <a:solidFill>
                <a:schemeClr val="dk1"/>
              </a:solidFill>
              <a:highlight>
                <a:schemeClr val="lt1"/>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highlight>
                  <a:srgbClr val="E0FF00"/>
                </a:highlight>
                <a:latin typeface="DM Sans"/>
                <a:ea typeface="DM Sans"/>
                <a:cs typeface="DM Sans"/>
                <a:sym typeface="DM Sans"/>
              </a:rPr>
              <a:t>2</a:t>
            </a:r>
            <a:r>
              <a:rPr lang="es" sz="1350">
                <a:solidFill>
                  <a:schemeClr val="dk1"/>
                </a:solidFill>
                <a:highlight>
                  <a:schemeClr val="lt1"/>
                </a:highlight>
                <a:latin typeface="DM Sans"/>
                <a:ea typeface="DM Sans"/>
                <a:cs typeface="DM Sans"/>
                <a:sym typeface="DM Sans"/>
              </a:rPr>
              <a:t>. En un archivo individual con </a:t>
            </a:r>
            <a:r>
              <a:rPr lang="es" sz="1350" b="1">
                <a:solidFill>
                  <a:schemeClr val="dk1"/>
                </a:solidFill>
                <a:highlight>
                  <a:schemeClr val="lt1"/>
                </a:highlight>
                <a:latin typeface="DM Sans"/>
                <a:ea typeface="DM Sans"/>
                <a:cs typeface="DM Sans"/>
                <a:sym typeface="DM Sans"/>
              </a:rPr>
              <a:t>extensión .js</a:t>
            </a:r>
            <a:endParaRPr sz="1350" b="1">
              <a:solidFill>
                <a:schemeClr val="dk1"/>
              </a:solidFill>
              <a:highlight>
                <a:schemeClr val="lt1"/>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highlight>
                  <a:schemeClr val="lt1"/>
                </a:highlight>
                <a:latin typeface="DM Sans"/>
                <a:ea typeface="DM Sans"/>
                <a:cs typeface="DM Sans"/>
                <a:sym typeface="DM Sans"/>
              </a:rPr>
              <a:t>Ejemplo: mi-archivo.js</a:t>
            </a:r>
            <a:endParaRPr sz="1350">
              <a:solidFill>
                <a:schemeClr val="dk1"/>
              </a:solidFill>
              <a:highlight>
                <a:schemeClr val="lt1"/>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highlight>
                  <a:schemeClr val="lt1"/>
                </a:highlight>
                <a:latin typeface="DM Sans"/>
                <a:ea typeface="DM Sans"/>
                <a:cs typeface="DM Sans"/>
                <a:sym typeface="DM Sans"/>
              </a:rPr>
              <a:t>Se vincula con la etiqueta </a:t>
            </a:r>
            <a:r>
              <a:rPr lang="es" sz="1350" b="1">
                <a:solidFill>
                  <a:schemeClr val="dk1"/>
                </a:solidFill>
                <a:highlight>
                  <a:schemeClr val="lt1"/>
                </a:highlight>
                <a:latin typeface="DM Sans"/>
                <a:ea typeface="DM Sans"/>
                <a:cs typeface="DM Sans"/>
                <a:sym typeface="DM Sans"/>
              </a:rPr>
              <a:t>&lt;script&gt;</a:t>
            </a:r>
            <a:r>
              <a:rPr lang="es" sz="1350">
                <a:solidFill>
                  <a:schemeClr val="dk1"/>
                </a:solidFill>
                <a:highlight>
                  <a:schemeClr val="lt1"/>
                </a:highlight>
                <a:latin typeface="DM Sans"/>
                <a:ea typeface="DM Sans"/>
                <a:cs typeface="DM Sans"/>
                <a:sym typeface="DM Sans"/>
              </a:rPr>
              <a:t> y el atributo</a:t>
            </a:r>
            <a:r>
              <a:rPr lang="es" sz="1350" b="1">
                <a:solidFill>
                  <a:schemeClr val="dk1"/>
                </a:solidFill>
                <a:highlight>
                  <a:schemeClr val="lt1"/>
                </a:highlight>
                <a:latin typeface="DM Sans"/>
                <a:ea typeface="DM Sans"/>
                <a:cs typeface="DM Sans"/>
                <a:sym typeface="DM Sans"/>
              </a:rPr>
              <a:t> “src”</a:t>
            </a:r>
            <a:r>
              <a:rPr lang="es" sz="1350">
                <a:solidFill>
                  <a:schemeClr val="dk1"/>
                </a:solidFill>
                <a:highlight>
                  <a:schemeClr val="lt1"/>
                </a:highlight>
                <a:latin typeface="DM Sans"/>
                <a:ea typeface="DM Sans"/>
                <a:cs typeface="DM Sans"/>
                <a:sym typeface="DM Sans"/>
              </a:rPr>
              <a:t>, y se referencia el archivo JS dentro del apartado </a:t>
            </a:r>
            <a:r>
              <a:rPr lang="es" sz="1350" b="1">
                <a:solidFill>
                  <a:schemeClr val="dk1"/>
                </a:solidFill>
                <a:highlight>
                  <a:schemeClr val="lt1"/>
                </a:highlight>
                <a:latin typeface="DM Sans"/>
                <a:ea typeface="DM Sans"/>
                <a:cs typeface="DM Sans"/>
                <a:sym typeface="DM Sans"/>
              </a:rPr>
              <a:t>&lt;body</a:t>
            </a:r>
            <a:r>
              <a:rPr lang="es" sz="1350">
                <a:solidFill>
                  <a:schemeClr val="dk1"/>
                </a:solidFill>
                <a:highlight>
                  <a:schemeClr val="lt1"/>
                </a:highlight>
                <a:latin typeface="DM Sans"/>
                <a:ea typeface="DM Sans"/>
                <a:cs typeface="DM Sans"/>
                <a:sym typeface="DM Sans"/>
              </a:rPr>
              <a:t>&gt; del documento HTML.</a:t>
            </a:r>
            <a:endParaRPr sz="1350">
              <a:solidFill>
                <a:schemeClr val="dk1"/>
              </a:solidFill>
              <a:highlight>
                <a:schemeClr val="lt1"/>
              </a:highlight>
              <a:latin typeface="DM Sans"/>
              <a:ea typeface="DM Sans"/>
              <a:cs typeface="DM Sans"/>
              <a:sym typeface="DM Sans"/>
            </a:endParaRPr>
          </a:p>
        </p:txBody>
      </p:sp>
      <p:pic>
        <p:nvPicPr>
          <p:cNvPr id="754" name="Google Shape;754;p148"/>
          <p:cNvPicPr preferRelativeResize="0"/>
          <p:nvPr/>
        </p:nvPicPr>
        <p:blipFill>
          <a:blip r:embed="rId4">
            <a:alphaModFix/>
          </a:blip>
          <a:stretch>
            <a:fillRect/>
          </a:stretch>
        </p:blipFill>
        <p:spPr>
          <a:xfrm>
            <a:off x="614363" y="3965850"/>
            <a:ext cx="7915275" cy="476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49"/>
          <p:cNvSpPr txBox="1"/>
          <p:nvPr/>
        </p:nvSpPr>
        <p:spPr>
          <a:xfrm>
            <a:off x="4128300" y="1540500"/>
            <a:ext cx="4330200" cy="2062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JavaScript tiene </a:t>
            </a:r>
            <a:r>
              <a:rPr lang="es" sz="1350">
                <a:solidFill>
                  <a:schemeClr val="dk1"/>
                </a:solidFill>
                <a:highlight>
                  <a:srgbClr val="E0FF00"/>
                </a:highlight>
                <a:latin typeface="DM Sans"/>
                <a:ea typeface="DM Sans"/>
                <a:cs typeface="DM Sans"/>
                <a:sym typeface="DM Sans"/>
              </a:rPr>
              <a:t>sus propias reglas de sintaxis</a:t>
            </a:r>
            <a:r>
              <a:rPr lang="es" sz="1350">
                <a:solidFill>
                  <a:schemeClr val="dk1"/>
                </a:solidFill>
                <a:highlight>
                  <a:srgbClr val="FFFFFF"/>
                </a:highlight>
                <a:latin typeface="DM Sans"/>
                <a:ea typeface="DM Sans"/>
                <a:cs typeface="DM Sans"/>
                <a:sym typeface="DM Sans"/>
              </a:rPr>
              <a:t>, pero además comparte los estándares de otros lenguajes de programación lógicos. </a:t>
            </a: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Nuestro código JavaScript se asocia al archivo HTML que se carga en el navegador.</a:t>
            </a: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Tenemos dos maneras de escribir código JavaScript en nuestras aplicaciones web.</a:t>
            </a: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solidFill>
                <a:schemeClr val="dk1"/>
              </a:solidFill>
              <a:highlight>
                <a:srgbClr val="FFFFFF"/>
              </a:highlight>
              <a:latin typeface="DM Sans"/>
              <a:ea typeface="DM Sans"/>
              <a:cs typeface="DM Sans"/>
              <a:sym typeface="DM Sans"/>
            </a:endParaRPr>
          </a:p>
        </p:txBody>
      </p:sp>
      <p:sp>
        <p:nvSpPr>
          <p:cNvPr id="760" name="Google Shape;760;p149"/>
          <p:cNvSpPr txBox="1"/>
          <p:nvPr/>
        </p:nvSpPr>
        <p:spPr>
          <a:xfrm>
            <a:off x="4128300" y="313875"/>
            <a:ext cx="5015700" cy="58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Código JavaScript</a:t>
            </a:r>
            <a:endParaRPr sz="4000" b="1" i="0" u="none" strike="noStrike" cap="none">
              <a:solidFill>
                <a:srgbClr val="000000"/>
              </a:solidFill>
              <a:latin typeface="DM Sans"/>
              <a:ea typeface="DM Sans"/>
              <a:cs typeface="DM Sans"/>
              <a:sym typeface="DM Sans"/>
            </a:endParaRPr>
          </a:p>
        </p:txBody>
      </p:sp>
      <p:pic>
        <p:nvPicPr>
          <p:cNvPr id="761" name="Google Shape;761;p149"/>
          <p:cNvPicPr preferRelativeResize="0"/>
          <p:nvPr/>
        </p:nvPicPr>
        <p:blipFill rotWithShape="1">
          <a:blip r:embed="rId3">
            <a:alphaModFix/>
          </a:blip>
          <a:srcRect/>
          <a:stretch/>
        </p:blipFill>
        <p:spPr>
          <a:xfrm>
            <a:off x="0" y="0"/>
            <a:ext cx="3818875"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65"/>
        <p:cNvGrpSpPr/>
        <p:nvPr/>
      </p:nvGrpSpPr>
      <p:grpSpPr>
        <a:xfrm>
          <a:off x="0" y="0"/>
          <a:ext cx="0" cy="0"/>
          <a:chOff x="0" y="0"/>
          <a:chExt cx="0" cy="0"/>
        </a:xfrm>
      </p:grpSpPr>
      <p:sp>
        <p:nvSpPr>
          <p:cNvPr id="766" name="Google Shape;766;p150"/>
          <p:cNvSpPr txBox="1"/>
          <p:nvPr/>
        </p:nvSpPr>
        <p:spPr>
          <a:xfrm>
            <a:off x="4383625" y="1399300"/>
            <a:ext cx="4485600" cy="3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Desde 2015, con el nacimiento de ES6, el uso de punto y coma al final de cada sentencia se convirtió en </a:t>
            </a:r>
            <a:r>
              <a:rPr lang="es" sz="1350">
                <a:solidFill>
                  <a:schemeClr val="dk1"/>
                </a:solidFill>
                <a:highlight>
                  <a:schemeClr val="accent6"/>
                </a:highlight>
                <a:latin typeface="DM Sans"/>
                <a:ea typeface="DM Sans"/>
                <a:cs typeface="DM Sans"/>
                <a:sym typeface="DM Sans"/>
              </a:rPr>
              <a:t>opcional.</a:t>
            </a:r>
            <a:endParaRPr sz="1350">
              <a:solidFill>
                <a:schemeClr val="dk1"/>
              </a:solidFill>
              <a:highlight>
                <a:schemeClr val="accent6"/>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Puedes usarlo, como también evitarlo. Cuando trabajes en una empresa, recomendamos habituarte a las prácticas de esta.</a:t>
            </a:r>
            <a:endParaRPr sz="1350">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highlight>
                <a:schemeClr val="lt1"/>
              </a:highlight>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Helvetica Neue Light"/>
              <a:ea typeface="Helvetica Neue Light"/>
              <a:cs typeface="Helvetica Neue Light"/>
              <a:sym typeface="Helvetica Neue Light"/>
            </a:endParaRPr>
          </a:p>
        </p:txBody>
      </p:sp>
      <p:sp>
        <p:nvSpPr>
          <p:cNvPr id="767" name="Google Shape;767;p150"/>
          <p:cNvSpPr txBox="1"/>
          <p:nvPr/>
        </p:nvSpPr>
        <p:spPr>
          <a:xfrm>
            <a:off x="4525325" y="410200"/>
            <a:ext cx="31572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1" u="none" strike="noStrike" cap="none">
                <a:solidFill>
                  <a:srgbClr val="000000"/>
                </a:solidFill>
                <a:latin typeface="DM Sans"/>
                <a:ea typeface="DM Sans"/>
                <a:cs typeface="DM Sans"/>
                <a:sym typeface="DM Sans"/>
              </a:rPr>
              <a:t>S</a:t>
            </a:r>
            <a:r>
              <a:rPr lang="es" sz="4000" b="1" i="1">
                <a:latin typeface="DM Sans"/>
                <a:ea typeface="DM Sans"/>
                <a:cs typeface="DM Sans"/>
                <a:sym typeface="DM Sans"/>
              </a:rPr>
              <a:t>intaxis JS</a:t>
            </a:r>
            <a:endParaRPr sz="4000" b="1" i="1" u="none" strike="noStrike" cap="none">
              <a:solidFill>
                <a:srgbClr val="000000"/>
              </a:solidFill>
              <a:latin typeface="DM Sans"/>
              <a:ea typeface="DM Sans"/>
              <a:cs typeface="DM Sans"/>
              <a:sym typeface="DM Sans"/>
            </a:endParaRPr>
          </a:p>
        </p:txBody>
      </p:sp>
      <p:sp>
        <p:nvSpPr>
          <p:cNvPr id="768" name="Google Shape;768;p150"/>
          <p:cNvSpPr txBox="1"/>
          <p:nvPr/>
        </p:nvSpPr>
        <p:spPr>
          <a:xfrm>
            <a:off x="0" y="100"/>
            <a:ext cx="4179900" cy="51435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br>
              <a:rPr lang="es" sz="1600" b="0" i="0" u="none" strike="noStrike" cap="none">
                <a:solidFill>
                  <a:srgbClr val="F8F8F2"/>
                </a:solidFill>
                <a:latin typeface="Consolas"/>
                <a:ea typeface="Consolas"/>
                <a:cs typeface="Consolas"/>
                <a:sym typeface="Consolas"/>
              </a:rPr>
            </a:br>
            <a:r>
              <a:rPr lang="es" sz="1600" b="0" i="0" u="none" strike="noStrike" cap="none">
                <a:solidFill>
                  <a:srgbClr val="F8F8F2"/>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punto y coma, no</a:t>
            </a:r>
            <a:endParaRPr sz="1600" b="0" i="0" u="none" strike="noStrike" cap="none">
              <a:solidFill>
                <a:schemeClr val="accent3"/>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nombre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Coder</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"House"</a:t>
            </a:r>
            <a:endParaRPr sz="1600" b="0" i="0" u="none" strike="noStrike" cap="none">
              <a:solidFill>
                <a:srgbClr val="E9F28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E9F284"/>
                </a:solidFill>
                <a:latin typeface="Consolas"/>
                <a:ea typeface="Consolas"/>
                <a:cs typeface="Consolas"/>
                <a:sym typeface="Consolas"/>
              </a:rPr>
              <a:t/>
            </a:r>
            <a:br>
              <a:rPr lang="es" sz="1600" b="0" i="0" u="none" strike="noStrike" cap="none">
                <a:solidFill>
                  <a:srgbClr val="E9F284"/>
                </a:solidFill>
                <a:latin typeface="Consolas"/>
                <a:ea typeface="Consolas"/>
                <a:cs typeface="Consolas"/>
                <a:sym typeface="Consolas"/>
              </a:rPr>
            </a:br>
            <a:endParaRPr sz="1600" b="0" i="0" u="none" strike="noStrike" cap="none">
              <a:solidFill>
                <a:srgbClr val="E9F28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punto y coma, sí</a:t>
            </a:r>
            <a:endParaRPr sz="1600" b="0" i="0" u="none" strike="noStrike" cap="none">
              <a:solidFill>
                <a:srgbClr val="E9F284"/>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nombre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Coder</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"House"</a:t>
            </a:r>
            <a:r>
              <a:rPr lang="es" sz="1600" b="0" i="0" u="none" strike="noStrike" cap="none">
                <a:solidFill>
                  <a:srgbClr val="F8F8F2"/>
                </a:solidFill>
                <a:latin typeface="Consolas"/>
                <a:ea typeface="Consolas"/>
                <a:cs typeface="Consolas"/>
                <a:sym typeface="Consolas"/>
              </a:rPr>
              <a:t>;</a:t>
            </a:r>
            <a:endParaRPr sz="1200" b="0" i="0" u="none" strike="noStrike" cap="none">
              <a:solidFill>
                <a:srgbClr val="569CD6"/>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51"/>
          <p:cNvSpPr/>
          <p:nvPr/>
        </p:nvSpPr>
        <p:spPr>
          <a:xfrm>
            <a:off x="1481100" y="1023900"/>
            <a:ext cx="6181800" cy="3095700"/>
          </a:xfrm>
          <a:prstGeom prst="rect">
            <a:avLst/>
          </a:prstGeom>
          <a:solidFill>
            <a:srgbClr val="C9CBD8">
              <a:alpha val="3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1"/>
          <p:cNvSpPr txBox="1"/>
          <p:nvPr/>
        </p:nvSpPr>
        <p:spPr>
          <a:xfrm>
            <a:off x="1905000" y="2202300"/>
            <a:ext cx="53721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a:solidFill>
                  <a:schemeClr val="dk1"/>
                </a:solidFill>
                <a:latin typeface="DM Sans"/>
                <a:ea typeface="DM Sans"/>
                <a:cs typeface="DM Sans"/>
                <a:sym typeface="DM Sans"/>
              </a:rPr>
              <a:t>Variables y valores</a:t>
            </a:r>
            <a:endParaRPr sz="3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52"/>
          <p:cNvSpPr txBox="1"/>
          <p:nvPr/>
        </p:nvSpPr>
        <p:spPr>
          <a:xfrm>
            <a:off x="475500" y="971050"/>
            <a:ext cx="48495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Recuperamos </a:t>
            </a:r>
            <a:endParaRPr sz="4000" b="1" i="0" u="none" strike="noStrike" cap="none">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Variables</a:t>
            </a:r>
            <a:endParaRPr sz="4000" b="1" i="0" u="none" strike="noStrike" cap="none">
              <a:solidFill>
                <a:schemeClr val="dk1"/>
              </a:solidFill>
              <a:latin typeface="DM Sans"/>
              <a:ea typeface="DM Sans"/>
              <a:cs typeface="DM Sans"/>
              <a:sym typeface="DM Sans"/>
            </a:endParaRPr>
          </a:p>
        </p:txBody>
      </p:sp>
      <p:pic>
        <p:nvPicPr>
          <p:cNvPr id="780" name="Google Shape;780;p15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81" name="Google Shape;781;p152"/>
          <p:cNvSpPr txBox="1"/>
          <p:nvPr/>
        </p:nvSpPr>
        <p:spPr>
          <a:xfrm>
            <a:off x="475500" y="2515575"/>
            <a:ext cx="5088600" cy="2134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Las variables son un espacio reservado en la memoria que, como su nombre indica, puede cambiar de contenido a lo largo de la ejecución de un programa. </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400" b="0" i="0" u="none" strike="noStrike" cap="none">
                <a:solidFill>
                  <a:schemeClr val="dk1"/>
                </a:solidFill>
                <a:latin typeface="DM Sans"/>
                <a:ea typeface="DM Sans"/>
                <a:cs typeface="DM Sans"/>
                <a:sym typeface="DM Sans"/>
              </a:rPr>
              <a:t>En las variables almacenamos diversos tipos de datos que utilizamos en la aplicación.</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782" name="Google Shape;782;p152"/>
          <p:cNvSpPr txBox="1"/>
          <p:nvPr/>
        </p:nvSpPr>
        <p:spPr>
          <a:xfrm>
            <a:off x="930550" y="468275"/>
            <a:ext cx="382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pic>
        <p:nvPicPr>
          <p:cNvPr id="783" name="Google Shape;783;p152"/>
          <p:cNvPicPr preferRelativeResize="0"/>
          <p:nvPr/>
        </p:nvPicPr>
        <p:blipFill rotWithShape="1">
          <a:blip r:embed="rId4">
            <a:alphaModFix/>
          </a:blip>
          <a:srcRect/>
          <a:stretch/>
        </p:blipFill>
        <p:spPr>
          <a:xfrm>
            <a:off x="5673600" y="0"/>
            <a:ext cx="3470406" cy="5143500"/>
          </a:xfrm>
          <a:prstGeom prst="rect">
            <a:avLst/>
          </a:prstGeom>
          <a:noFill/>
          <a:ln>
            <a:noFill/>
          </a:ln>
        </p:spPr>
      </p:pic>
      <p:pic>
        <p:nvPicPr>
          <p:cNvPr id="784" name="Google Shape;784;p15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85" name="Google Shape;785;p15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VIDEO N°1.3 - Variables</a:t>
            </a:r>
            <a:endParaRPr sz="1400" b="0" i="0" u="none" strike="noStrike" cap="none">
              <a:solidFill>
                <a:schemeClr val="dk1"/>
              </a:solidFill>
              <a:latin typeface="DM Sans"/>
              <a:ea typeface="DM Sans"/>
              <a:cs typeface="DM Sans"/>
              <a:sym typeface="DM Sans"/>
            </a:endParaRPr>
          </a:p>
        </p:txBody>
      </p:sp>
      <p:grpSp>
        <p:nvGrpSpPr>
          <p:cNvPr id="786" name="Google Shape;786;p152"/>
          <p:cNvGrpSpPr/>
          <p:nvPr/>
        </p:nvGrpSpPr>
        <p:grpSpPr>
          <a:xfrm>
            <a:off x="475509" y="468284"/>
            <a:ext cx="431100" cy="431100"/>
            <a:chOff x="1620134" y="2715534"/>
            <a:chExt cx="431100" cy="431100"/>
          </a:xfrm>
        </p:grpSpPr>
        <p:sp>
          <p:nvSpPr>
            <p:cNvPr id="787" name="Google Shape;787;p152"/>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788" name="Google Shape;788;p152"/>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92"/>
        <p:cNvGrpSpPr/>
        <p:nvPr/>
      </p:nvGrpSpPr>
      <p:grpSpPr>
        <a:xfrm>
          <a:off x="0" y="0"/>
          <a:ext cx="0" cy="0"/>
          <a:chOff x="0" y="0"/>
          <a:chExt cx="0" cy="0"/>
        </a:xfrm>
      </p:grpSpPr>
      <p:sp>
        <p:nvSpPr>
          <p:cNvPr id="793" name="Google Shape;793;p153"/>
          <p:cNvSpPr txBox="1"/>
          <p:nvPr/>
        </p:nvSpPr>
        <p:spPr>
          <a:xfrm>
            <a:off x="626350" y="3595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Inicializar Variables</a:t>
            </a:r>
            <a:endParaRPr sz="4000" b="1" i="0" u="none" strike="noStrike" cap="none">
              <a:solidFill>
                <a:srgbClr val="000000"/>
              </a:solidFill>
              <a:latin typeface="DM Sans"/>
              <a:ea typeface="DM Sans"/>
              <a:cs typeface="DM Sans"/>
              <a:sym typeface="DM Sans"/>
            </a:endParaRPr>
          </a:p>
        </p:txBody>
      </p:sp>
      <p:sp>
        <p:nvSpPr>
          <p:cNvPr id="794" name="Google Shape;794;p153"/>
          <p:cNvSpPr txBox="1"/>
          <p:nvPr/>
        </p:nvSpPr>
        <p:spPr>
          <a:xfrm>
            <a:off x="694050" y="1214350"/>
            <a:ext cx="8060400" cy="98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Podemos declarar una variable y asignarle un valor inicial en el mismo proceso:</a:t>
            </a:r>
            <a:endParaRPr sz="1350" b="0" i="0" u="none" strike="noStrike" cap="none">
              <a:solidFill>
                <a:srgbClr val="000000"/>
              </a:solidFill>
              <a:latin typeface="DM Sans"/>
              <a:ea typeface="DM Sans"/>
              <a:cs typeface="DM Sans"/>
              <a:sym typeface="DM Sans"/>
            </a:endParaRPr>
          </a:p>
        </p:txBody>
      </p:sp>
      <p:sp>
        <p:nvSpPr>
          <p:cNvPr id="795" name="Google Shape;795;p153"/>
          <p:cNvSpPr txBox="1"/>
          <p:nvPr/>
        </p:nvSpPr>
        <p:spPr>
          <a:xfrm>
            <a:off x="881750" y="2034900"/>
            <a:ext cx="3937500" cy="14787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variables inicializadas</a:t>
            </a:r>
            <a:endParaRPr sz="1600" b="0" i="0" u="none" strike="noStrike" cap="none">
              <a:solidFill>
                <a:schemeClr val="accent3"/>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EF89D2"/>
                </a:solidFill>
                <a:latin typeface="Consolas"/>
                <a:ea typeface="Consolas"/>
                <a:cs typeface="Consolas"/>
                <a:sym typeface="Consolas"/>
              </a:rPr>
              <a:t>let </a:t>
            </a:r>
            <a:r>
              <a:rPr lang="es" sz="1600" b="0" i="0" u="none" strike="noStrike" cap="none">
                <a:solidFill>
                  <a:srgbClr val="F8F8F2"/>
                </a:solidFill>
                <a:latin typeface="Consolas"/>
                <a:ea typeface="Consolas"/>
                <a:cs typeface="Consolas"/>
                <a:sym typeface="Consolas"/>
              </a:rPr>
              <a:t>edad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BD93F9"/>
                </a:solidFill>
                <a:latin typeface="Consolas"/>
                <a:ea typeface="Consolas"/>
                <a:cs typeface="Consolas"/>
                <a:sym typeface="Consolas"/>
              </a:rPr>
              <a:t>5</a:t>
            </a:r>
            <a:r>
              <a:rPr lang="es" sz="1600" b="0" i="0" u="none" strike="noStrike" cap="none">
                <a:solidFill>
                  <a:srgbClr val="F8F8F2"/>
                </a:solidFill>
                <a:latin typeface="Consolas"/>
                <a:ea typeface="Consolas"/>
                <a:cs typeface="Consolas"/>
                <a:sym typeface="Consolas"/>
              </a:rPr>
              <a:t> </a:t>
            </a:r>
            <a:endParaRPr sz="1600" b="0" i="0" u="none" strike="noStrike" cap="none">
              <a:solidFill>
                <a:srgbClr val="F8F8F2"/>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nombre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John R.</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Doe</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F79C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FF79C6"/>
              </a:solidFill>
              <a:highlight>
                <a:srgbClr val="282A36"/>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569CD6"/>
              </a:solidFill>
              <a:latin typeface="Consolas"/>
              <a:ea typeface="Consolas"/>
              <a:cs typeface="Consolas"/>
              <a:sym typeface="Consolas"/>
            </a:endParaRPr>
          </a:p>
        </p:txBody>
      </p:sp>
      <p:sp>
        <p:nvSpPr>
          <p:cNvPr id="796" name="Google Shape;796;p153"/>
          <p:cNvSpPr txBox="1"/>
          <p:nvPr/>
        </p:nvSpPr>
        <p:spPr>
          <a:xfrm>
            <a:off x="5051600" y="2384500"/>
            <a:ext cx="4152900" cy="98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¿Qué</a:t>
            </a:r>
            <a:r>
              <a:rPr lang="es" sz="1350" b="0" i="0" u="none" strike="noStrike" cap="none">
                <a:solidFill>
                  <a:srgbClr val="000000"/>
                </a:solidFill>
                <a:highlight>
                  <a:srgbClr val="E0FF00"/>
                </a:highlight>
                <a:latin typeface="DM Sans"/>
                <a:ea typeface="DM Sans"/>
                <a:cs typeface="DM Sans"/>
                <a:sym typeface="DM Sans"/>
              </a:rPr>
              <a:t> tipos de datos</a:t>
            </a:r>
            <a:r>
              <a:rPr lang="es" sz="1350" b="0" i="0" u="none" strike="noStrike" cap="none">
                <a:solidFill>
                  <a:srgbClr val="000000"/>
                </a:solidFill>
                <a:latin typeface="DM Sans"/>
                <a:ea typeface="DM Sans"/>
                <a:cs typeface="DM Sans"/>
                <a:sym typeface="DM Sans"/>
              </a:rPr>
              <a:t> tienen asignados estas variables?</a:t>
            </a: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¿Por qué algunos se escriben entre comillas?</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00"/>
        <p:cNvGrpSpPr/>
        <p:nvPr/>
      </p:nvGrpSpPr>
      <p:grpSpPr>
        <a:xfrm>
          <a:off x="0" y="0"/>
          <a:ext cx="0" cy="0"/>
          <a:chOff x="0" y="0"/>
          <a:chExt cx="0" cy="0"/>
        </a:xfrm>
      </p:grpSpPr>
      <p:sp>
        <p:nvSpPr>
          <p:cNvPr id="801" name="Google Shape;801;p154"/>
          <p:cNvSpPr txBox="1"/>
          <p:nvPr/>
        </p:nvSpPr>
        <p:spPr>
          <a:xfrm>
            <a:off x="626350" y="3595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Operador typeof</a:t>
            </a:r>
            <a:endParaRPr sz="4000" b="1" i="0" u="none" strike="noStrike" cap="none">
              <a:solidFill>
                <a:srgbClr val="000000"/>
              </a:solidFill>
              <a:latin typeface="DM Sans"/>
              <a:ea typeface="DM Sans"/>
              <a:cs typeface="DM Sans"/>
              <a:sym typeface="DM Sans"/>
            </a:endParaRPr>
          </a:p>
        </p:txBody>
      </p:sp>
      <p:sp>
        <p:nvSpPr>
          <p:cNvPr id="802" name="Google Shape;802;p154"/>
          <p:cNvSpPr txBox="1"/>
          <p:nvPr/>
        </p:nvSpPr>
        <p:spPr>
          <a:xfrm>
            <a:off x="694050" y="1214350"/>
            <a:ext cx="64341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Podemos determinar el tipo de una variable con el operador typeof:</a:t>
            </a:r>
            <a:endParaRPr sz="1350" b="0" i="0" u="none" strike="noStrike" cap="none">
              <a:solidFill>
                <a:srgbClr val="000000"/>
              </a:solidFill>
              <a:latin typeface="DM Sans"/>
              <a:ea typeface="DM Sans"/>
              <a:cs typeface="DM Sans"/>
              <a:sym typeface="DM Sans"/>
            </a:endParaRPr>
          </a:p>
        </p:txBody>
      </p:sp>
      <p:sp>
        <p:nvSpPr>
          <p:cNvPr id="803" name="Google Shape;803;p154"/>
          <p:cNvSpPr txBox="1"/>
          <p:nvPr/>
        </p:nvSpPr>
        <p:spPr>
          <a:xfrm>
            <a:off x="476250" y="1694050"/>
            <a:ext cx="8411700" cy="3132900"/>
          </a:xfrm>
          <a:prstGeom prst="rect">
            <a:avLst/>
          </a:prstGeom>
          <a:solidFill>
            <a:srgbClr val="000000"/>
          </a:solidFill>
          <a:ln>
            <a:noFill/>
          </a:ln>
          <a:effectLst>
            <a:outerShdw blurRad="57150" dist="19050" dir="5400000" algn="bl" rotWithShape="0">
              <a:srgbClr val="000000">
                <a:alpha val="49800"/>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a:solidFill>
                  <a:schemeClr val="accent5"/>
                </a:solidFill>
                <a:latin typeface="Consolas"/>
                <a:ea typeface="Consolas"/>
                <a:cs typeface="Consolas"/>
                <a:sym typeface="Consolas"/>
              </a:rPr>
              <a:t>// variables con diferentes tipos de datos</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let</a:t>
            </a:r>
            <a:r>
              <a:rPr lang="es" sz="1600">
                <a:solidFill>
                  <a:srgbClr val="F8F8F2"/>
                </a:solidFill>
                <a:latin typeface="Consolas"/>
                <a:ea typeface="Consolas"/>
                <a:cs typeface="Consolas"/>
                <a:sym typeface="Consolas"/>
              </a:rPr>
              <a:t> valorBoolean = </a:t>
            </a:r>
            <a:r>
              <a:rPr lang="es" sz="1600">
                <a:solidFill>
                  <a:srgbClr val="C68BEE"/>
                </a:solidFill>
                <a:latin typeface="Consolas"/>
                <a:ea typeface="Consolas"/>
                <a:cs typeface="Consolas"/>
                <a:sym typeface="Consolas"/>
              </a:rPr>
              <a:t>false</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const</a:t>
            </a:r>
            <a:r>
              <a:rPr lang="es" sz="1600">
                <a:solidFill>
                  <a:srgbClr val="F8F8F2"/>
                </a:solidFill>
                <a:latin typeface="Consolas"/>
                <a:ea typeface="Consolas"/>
                <a:cs typeface="Consolas"/>
                <a:sym typeface="Consolas"/>
              </a:rPr>
              <a:t> valorString = </a:t>
            </a:r>
            <a:r>
              <a:rPr lang="es" sz="1600">
                <a:solidFill>
                  <a:srgbClr val="EEFF41"/>
                </a:solidFill>
                <a:latin typeface="Consolas"/>
                <a:ea typeface="Consolas"/>
                <a:cs typeface="Consolas"/>
                <a:sym typeface="Consolas"/>
              </a:rPr>
              <a:t>"Esto es una cadena de texto"</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const</a:t>
            </a:r>
            <a:r>
              <a:rPr lang="es" sz="1600">
                <a:solidFill>
                  <a:srgbClr val="F8F8F2"/>
                </a:solidFill>
                <a:latin typeface="Consolas"/>
                <a:ea typeface="Consolas"/>
                <a:cs typeface="Consolas"/>
                <a:sym typeface="Consolas"/>
              </a:rPr>
              <a:t> valorNumber = </a:t>
            </a:r>
            <a:r>
              <a:rPr lang="es" sz="1600">
                <a:solidFill>
                  <a:srgbClr val="C68BEE"/>
                </a:solidFill>
                <a:latin typeface="Consolas"/>
                <a:ea typeface="Consolas"/>
                <a:cs typeface="Consolas"/>
                <a:sym typeface="Consolas"/>
              </a:rPr>
              <a:t>100</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chemeClr val="accent5"/>
                </a:solidFill>
                <a:latin typeface="Consolas"/>
                <a:ea typeface="Consolas"/>
                <a:cs typeface="Consolas"/>
                <a:sym typeface="Consolas"/>
              </a:rPr>
              <a:t>// Usando typeof para determinar los tipos de datos</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valorBoolean); </a:t>
            </a:r>
            <a:r>
              <a:rPr lang="es" sz="1600">
                <a:solidFill>
                  <a:schemeClr val="accent5"/>
                </a:solidFill>
                <a:latin typeface="Consolas"/>
                <a:ea typeface="Consolas"/>
                <a:cs typeface="Consolas"/>
                <a:sym typeface="Consolas"/>
              </a:rPr>
              <a:t>// boolean</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valorString); </a:t>
            </a:r>
            <a:r>
              <a:rPr lang="es" sz="1600">
                <a:solidFill>
                  <a:schemeClr val="accent5"/>
                </a:solidFill>
                <a:latin typeface="Consolas"/>
                <a:ea typeface="Consolas"/>
                <a:cs typeface="Consolas"/>
                <a:sym typeface="Consolas"/>
              </a:rPr>
              <a:t>// string</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valorNumber); </a:t>
            </a:r>
            <a:r>
              <a:rPr lang="es" sz="1600">
                <a:solidFill>
                  <a:schemeClr val="accent5"/>
                </a:solidFill>
                <a:latin typeface="Consolas"/>
                <a:ea typeface="Consolas"/>
                <a:cs typeface="Consolas"/>
                <a:sym typeface="Consolas"/>
              </a:rPr>
              <a:t>// number</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F79C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FF79C6"/>
              </a:solidFill>
              <a:highlight>
                <a:srgbClr val="282A36"/>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569CD6"/>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07"/>
        <p:cNvGrpSpPr/>
        <p:nvPr/>
      </p:nvGrpSpPr>
      <p:grpSpPr>
        <a:xfrm>
          <a:off x="0" y="0"/>
          <a:ext cx="0" cy="0"/>
          <a:chOff x="0" y="0"/>
          <a:chExt cx="0" cy="0"/>
        </a:xfrm>
      </p:grpSpPr>
      <p:sp>
        <p:nvSpPr>
          <p:cNvPr id="808" name="Google Shape;808;p155"/>
          <p:cNvSpPr txBox="1"/>
          <p:nvPr/>
        </p:nvSpPr>
        <p:spPr>
          <a:xfrm>
            <a:off x="626350" y="3595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Mas tipos de datos:</a:t>
            </a:r>
            <a:endParaRPr sz="4000" b="1" i="0" u="none" strike="noStrike" cap="none">
              <a:solidFill>
                <a:srgbClr val="000000"/>
              </a:solidFill>
              <a:latin typeface="DM Sans"/>
              <a:ea typeface="DM Sans"/>
              <a:cs typeface="DM Sans"/>
              <a:sym typeface="DM Sans"/>
            </a:endParaRPr>
          </a:p>
        </p:txBody>
      </p:sp>
      <p:pic>
        <p:nvPicPr>
          <p:cNvPr id="809" name="Google Shape;809;p155">
            <a:hlinkClick r:id="rId3"/>
          </p:cNvPr>
          <p:cNvPicPr preferRelativeResize="0"/>
          <p:nvPr/>
        </p:nvPicPr>
        <p:blipFill>
          <a:blip r:embed="rId4">
            <a:alphaModFix/>
          </a:blip>
          <a:stretch>
            <a:fillRect/>
          </a:stretch>
        </p:blipFill>
        <p:spPr>
          <a:xfrm>
            <a:off x="694413" y="1628300"/>
            <a:ext cx="7853025" cy="2264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13"/>
        <p:cNvGrpSpPr/>
        <p:nvPr/>
      </p:nvGrpSpPr>
      <p:grpSpPr>
        <a:xfrm>
          <a:off x="0" y="0"/>
          <a:ext cx="0" cy="0"/>
          <a:chOff x="0" y="0"/>
          <a:chExt cx="0" cy="0"/>
        </a:xfrm>
      </p:grpSpPr>
      <p:sp>
        <p:nvSpPr>
          <p:cNvPr id="814" name="Google Shape;814;p156"/>
          <p:cNvSpPr txBox="1"/>
          <p:nvPr/>
        </p:nvSpPr>
        <p:spPr>
          <a:xfrm>
            <a:off x="540600" y="601425"/>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Let y Const</a:t>
            </a:r>
            <a:endParaRPr sz="4000" b="1" i="0" u="none" strike="noStrike" cap="none">
              <a:solidFill>
                <a:srgbClr val="000000"/>
              </a:solidFill>
              <a:latin typeface="DM Sans"/>
              <a:ea typeface="DM Sans"/>
              <a:cs typeface="DM Sans"/>
              <a:sym typeface="DM Sans"/>
            </a:endParaRPr>
          </a:p>
        </p:txBody>
      </p:sp>
      <p:sp>
        <p:nvSpPr>
          <p:cNvPr id="815" name="Google Shape;815;p156"/>
          <p:cNvSpPr txBox="1"/>
          <p:nvPr/>
        </p:nvSpPr>
        <p:spPr>
          <a:xfrm>
            <a:off x="429575" y="1337575"/>
            <a:ext cx="4306800" cy="3322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Las declaraciones con let y const tienen controles adicionales para las variables. Principalmente impiden que se puedan crear dos variables con el mismo nombre.</a:t>
            </a:r>
            <a:endParaRPr sz="1350" b="0" i="0" u="none" strike="noStrike" cap="none">
              <a:solidFill>
                <a:schemeClr val="dk1"/>
              </a:solidFill>
              <a:latin typeface="DM Sans"/>
              <a:ea typeface="DM Sans"/>
              <a:cs typeface="DM Sans"/>
              <a:sym typeface="DM Sans"/>
            </a:endParaRPr>
          </a:p>
          <a:p>
            <a:pPr marL="0" marR="0" lvl="0" indent="0" algn="just" rtl="0">
              <a:lnSpc>
                <a:spcPct val="100000"/>
              </a:lnSpc>
              <a:spcBef>
                <a:spcPts val="12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Una variable </a:t>
            </a:r>
            <a:r>
              <a:rPr lang="es" sz="1350" b="0" i="1" u="none" strike="noStrike" cap="none">
                <a:solidFill>
                  <a:schemeClr val="dk1"/>
                </a:solidFill>
                <a:highlight>
                  <a:schemeClr val="accent6"/>
                </a:highlight>
                <a:latin typeface="DM Sans"/>
                <a:ea typeface="DM Sans"/>
                <a:cs typeface="DM Sans"/>
                <a:sym typeface="DM Sans"/>
              </a:rPr>
              <a:t>let</a:t>
            </a:r>
            <a:r>
              <a:rPr lang="es" sz="1350" b="0" i="0" u="none" strike="noStrike" cap="none">
                <a:solidFill>
                  <a:schemeClr val="dk1"/>
                </a:solidFill>
                <a:latin typeface="DM Sans"/>
                <a:ea typeface="DM Sans"/>
                <a:cs typeface="DM Sans"/>
                <a:sym typeface="DM Sans"/>
              </a:rPr>
              <a:t> puede recibir múltiples asignaciones en el transcurso de la aplicación, es decir que puede cambiar de valor varias veces. </a:t>
            </a:r>
            <a:endParaRPr sz="1350" b="0" i="0" u="none" strike="noStrike" cap="none">
              <a:solidFill>
                <a:schemeClr val="dk1"/>
              </a:solidFill>
              <a:latin typeface="DM Sans"/>
              <a:ea typeface="DM Sans"/>
              <a:cs typeface="DM Sans"/>
              <a:sym typeface="DM Sans"/>
            </a:endParaRPr>
          </a:p>
          <a:p>
            <a:pPr marL="0" marR="0" lvl="0" indent="0" algn="just" rtl="0">
              <a:lnSpc>
                <a:spcPct val="100000"/>
              </a:lnSpc>
              <a:spcBef>
                <a:spcPts val="12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Una constante </a:t>
            </a:r>
            <a:r>
              <a:rPr lang="es" sz="1350" b="0" i="1" u="none" strike="noStrike" cap="none">
                <a:solidFill>
                  <a:schemeClr val="dk1"/>
                </a:solidFill>
                <a:highlight>
                  <a:schemeClr val="accent6"/>
                </a:highlight>
                <a:latin typeface="DM Sans"/>
                <a:ea typeface="DM Sans"/>
                <a:cs typeface="DM Sans"/>
                <a:sym typeface="DM Sans"/>
              </a:rPr>
              <a:t>const</a:t>
            </a:r>
            <a:r>
              <a:rPr lang="es" sz="1350" b="0" i="0" u="none" strike="noStrike" cap="none">
                <a:solidFill>
                  <a:schemeClr val="dk1"/>
                </a:solidFill>
                <a:highlight>
                  <a:schemeClr val="accent6"/>
                </a:highlight>
                <a:latin typeface="DM Sans"/>
                <a:ea typeface="DM Sans"/>
                <a:cs typeface="DM Sans"/>
                <a:sym typeface="DM Sans"/>
              </a:rPr>
              <a:t> </a:t>
            </a:r>
            <a:r>
              <a:rPr lang="es" sz="1350" b="0" i="0" u="none" strike="noStrike" cap="none">
                <a:solidFill>
                  <a:schemeClr val="dk1"/>
                </a:solidFill>
                <a:latin typeface="DM Sans"/>
                <a:ea typeface="DM Sans"/>
                <a:cs typeface="DM Sans"/>
                <a:sym typeface="DM Sans"/>
              </a:rPr>
              <a:t>recibe una única asignación al momento de su declaración, impidiendo que su valor se modifique luego.</a:t>
            </a:r>
            <a:endParaRPr sz="1350" b="0" i="0" u="none" strike="noStrike" cap="none">
              <a:solidFill>
                <a:schemeClr val="dk1"/>
              </a:solidFill>
              <a:latin typeface="DM Sans"/>
              <a:ea typeface="DM Sans"/>
              <a:cs typeface="DM Sans"/>
              <a:sym typeface="DM Sans"/>
            </a:endParaRPr>
          </a:p>
          <a:p>
            <a:pPr marL="0" marR="0" lvl="0" indent="0" algn="just" rtl="0">
              <a:lnSpc>
                <a:spcPct val="100000"/>
              </a:lnSpc>
              <a:spcBef>
                <a:spcPts val="1200"/>
              </a:spcBef>
              <a:spcAft>
                <a:spcPts val="1200"/>
              </a:spcAft>
              <a:buClr>
                <a:schemeClr val="dk1"/>
              </a:buClr>
              <a:buSzPts val="1100"/>
              <a:buFont typeface="Arial"/>
              <a:buNone/>
            </a:pPr>
            <a:endParaRPr sz="1350" b="0" i="0" u="none" strike="noStrike" cap="none">
              <a:solidFill>
                <a:schemeClr val="dk1"/>
              </a:solidFill>
              <a:latin typeface="DM Sans"/>
              <a:ea typeface="DM Sans"/>
              <a:cs typeface="DM Sans"/>
              <a:sym typeface="DM Sans"/>
            </a:endParaRPr>
          </a:p>
        </p:txBody>
      </p:sp>
      <p:sp>
        <p:nvSpPr>
          <p:cNvPr id="816" name="Google Shape;816;p156"/>
          <p:cNvSpPr txBox="1"/>
          <p:nvPr/>
        </p:nvSpPr>
        <p:spPr>
          <a:xfrm>
            <a:off x="4895275" y="1457325"/>
            <a:ext cx="3966600" cy="23466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F89D2"/>
                </a:solidFill>
                <a:latin typeface="Consolas"/>
                <a:ea typeface="Consolas"/>
                <a:cs typeface="Consolas"/>
                <a:sym typeface="Consolas"/>
              </a:rPr>
              <a:t>let </a:t>
            </a:r>
            <a:r>
              <a:rPr lang="es" sz="1600" b="0" i="0" u="none" strike="noStrike" cap="none">
                <a:solidFill>
                  <a:srgbClr val="F8F8F2"/>
                </a:solidFill>
                <a:latin typeface="Consolas"/>
                <a:ea typeface="Consolas"/>
                <a:cs typeface="Consolas"/>
                <a:sym typeface="Consolas"/>
              </a:rPr>
              <a:t>edad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BD93F9"/>
                </a:solidFill>
                <a:latin typeface="Consolas"/>
                <a:ea typeface="Consolas"/>
                <a:cs typeface="Consolas"/>
                <a:sym typeface="Consolas"/>
              </a:rPr>
              <a:t>5</a:t>
            </a:r>
            <a:r>
              <a:rPr lang="es" sz="1600" b="0" i="0" u="none" strike="noStrike" cap="none">
                <a:solidFill>
                  <a:srgbClr val="F8F8F2"/>
                </a:solidFill>
                <a:latin typeface="Consolas"/>
                <a:ea typeface="Consolas"/>
                <a:cs typeface="Consolas"/>
                <a:sym typeface="Consolas"/>
              </a:rPr>
              <a:t> </a:t>
            </a:r>
            <a:endParaRPr sz="1600" b="0" i="0" u="none" strike="noStrike" cap="none">
              <a:solidFill>
                <a:srgbClr val="F8F8F2"/>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edad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BD93F9"/>
                </a:solidFill>
                <a:latin typeface="Consolas"/>
                <a:ea typeface="Consolas"/>
                <a:cs typeface="Consolas"/>
                <a:sym typeface="Consolas"/>
              </a:rPr>
              <a:t>34</a:t>
            </a:r>
            <a:r>
              <a:rPr lang="es" sz="1600" b="0" i="0" u="none" strike="noStrike" cap="none">
                <a:solidFill>
                  <a:srgbClr val="F8F8F2"/>
                </a:solidFill>
                <a:latin typeface="Consolas"/>
                <a:ea typeface="Consolas"/>
                <a:cs typeface="Consolas"/>
                <a:sym typeface="Consolas"/>
              </a:rPr>
              <a:t> </a:t>
            </a:r>
            <a:endParaRPr sz="1600" b="0" i="0" u="none" strike="noStrike" cap="none">
              <a:solidFill>
                <a:srgbClr val="F8F8F2"/>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Doe</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E9F28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E9F284"/>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no es posible cambiarlo</a:t>
            </a:r>
            <a:endParaRPr sz="1600" b="0" i="0" u="none" strike="noStrike" cap="none">
              <a:solidFill>
                <a:schemeClr val="accent3"/>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E9F284"/>
                </a:solidFill>
                <a:latin typeface="Consolas"/>
                <a:ea typeface="Consolas"/>
                <a:cs typeface="Consolas"/>
                <a:sym typeface="Consolas"/>
              </a:rPr>
              <a:t>	</a:t>
            </a:r>
            <a:r>
              <a:rPr lang="es" sz="1600" b="0" i="0" u="none" strike="noStrike" cap="none">
                <a:solidFill>
                  <a:srgbClr val="E06666"/>
                </a:solidFill>
                <a:latin typeface="Consolas"/>
                <a:ea typeface="Consolas"/>
                <a:cs typeface="Consolas"/>
                <a:sym typeface="Consolas"/>
              </a:rPr>
              <a:t>apellido = ‘Trump’</a:t>
            </a:r>
            <a:endParaRPr sz="1600" b="0" i="0" u="none" strike="noStrike" cap="none">
              <a:solidFill>
                <a:srgbClr val="E0666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F79C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FF79C6"/>
              </a:solidFill>
              <a:highlight>
                <a:srgbClr val="282A36"/>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569CD6"/>
              </a:solidFill>
              <a:latin typeface="Consolas"/>
              <a:ea typeface="Consolas"/>
              <a:cs typeface="Consolas"/>
              <a:sym typeface="Consolas"/>
            </a:endParaRPr>
          </a:p>
        </p:txBody>
      </p:sp>
      <p:cxnSp>
        <p:nvCxnSpPr>
          <p:cNvPr id="817" name="Google Shape;817;p156"/>
          <p:cNvCxnSpPr/>
          <p:nvPr/>
        </p:nvCxnSpPr>
        <p:spPr>
          <a:xfrm>
            <a:off x="5362750" y="3526325"/>
            <a:ext cx="2151600"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21"/>
        <p:cNvGrpSpPr/>
        <p:nvPr/>
      </p:nvGrpSpPr>
      <p:grpSpPr>
        <a:xfrm>
          <a:off x="0" y="0"/>
          <a:ext cx="0" cy="0"/>
          <a:chOff x="0" y="0"/>
          <a:chExt cx="0" cy="0"/>
        </a:xfrm>
      </p:grpSpPr>
      <p:sp>
        <p:nvSpPr>
          <p:cNvPr id="822" name="Google Shape;822;p157"/>
          <p:cNvSpPr txBox="1"/>
          <p:nvPr/>
        </p:nvSpPr>
        <p:spPr>
          <a:xfrm>
            <a:off x="1718400" y="559500"/>
            <a:ext cx="5707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¿Y qué onda con Var?</a:t>
            </a:r>
            <a:endParaRPr sz="4000" b="1" i="0" u="none" strike="noStrike" cap="none">
              <a:solidFill>
                <a:srgbClr val="000000"/>
              </a:solidFill>
              <a:latin typeface="DM Sans"/>
              <a:ea typeface="DM Sans"/>
              <a:cs typeface="DM Sans"/>
              <a:sym typeface="DM Sans"/>
            </a:endParaRPr>
          </a:p>
        </p:txBody>
      </p:sp>
      <p:pic>
        <p:nvPicPr>
          <p:cNvPr id="823" name="Google Shape;823;p157"/>
          <p:cNvPicPr preferRelativeResize="0"/>
          <p:nvPr/>
        </p:nvPicPr>
        <p:blipFill>
          <a:blip r:embed="rId3">
            <a:alphaModFix/>
          </a:blip>
          <a:stretch>
            <a:fillRect/>
          </a:stretch>
        </p:blipFill>
        <p:spPr>
          <a:xfrm>
            <a:off x="2127450" y="1428150"/>
            <a:ext cx="4889075" cy="3571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113" title="imagen decorativa"/>
          <p:cNvPicPr preferRelativeResize="0"/>
          <p:nvPr/>
        </p:nvPicPr>
        <p:blipFill rotWithShape="1">
          <a:blip r:embed="rId3">
            <a:alphaModFix/>
          </a:blip>
          <a:srcRect l="33171" r="23876"/>
          <a:stretch/>
        </p:blipFill>
        <p:spPr>
          <a:xfrm>
            <a:off x="5838075" y="0"/>
            <a:ext cx="3314524" cy="5143501"/>
          </a:xfrm>
          <a:prstGeom prst="rect">
            <a:avLst/>
          </a:prstGeom>
          <a:noFill/>
          <a:ln>
            <a:noFill/>
          </a:ln>
        </p:spPr>
      </p:pic>
      <p:sp>
        <p:nvSpPr>
          <p:cNvPr id="367" name="Google Shape;367;p113"/>
          <p:cNvSpPr txBox="1"/>
          <p:nvPr/>
        </p:nvSpPr>
        <p:spPr>
          <a:xfrm>
            <a:off x="501450" y="902250"/>
            <a:ext cx="49872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Presentación</a:t>
            </a:r>
            <a:endParaRPr sz="4000" b="1" i="0" u="none" strike="noStrike" cap="none">
              <a:solidFill>
                <a:schemeClr val="dk1"/>
              </a:solidFill>
              <a:latin typeface="DM Sans"/>
              <a:ea typeface="DM Sans"/>
              <a:cs typeface="DM Sans"/>
              <a:sym typeface="DM Sans"/>
            </a:endParaRPr>
          </a:p>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rgbClr val="83AEFB"/>
                </a:solidFill>
                <a:latin typeface="DM Sans"/>
                <a:ea typeface="DM Sans"/>
                <a:cs typeface="DM Sans"/>
                <a:sym typeface="DM Sans"/>
              </a:rPr>
              <a:t>de estudiantes</a:t>
            </a:r>
            <a:endParaRPr sz="4000" b="1" i="0" u="none" strike="noStrike" cap="none">
              <a:solidFill>
                <a:srgbClr val="83AEFB"/>
              </a:solidFill>
              <a:latin typeface="DM Sans"/>
              <a:ea typeface="DM Sans"/>
              <a:cs typeface="DM Sans"/>
              <a:sym typeface="DM Sans"/>
            </a:endParaRPr>
          </a:p>
        </p:txBody>
      </p:sp>
      <p:sp>
        <p:nvSpPr>
          <p:cNvPr id="368" name="Google Shape;368;p113"/>
          <p:cNvSpPr txBox="1"/>
          <p:nvPr/>
        </p:nvSpPr>
        <p:spPr>
          <a:xfrm>
            <a:off x="501450" y="2411900"/>
            <a:ext cx="49872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Medium"/>
                <a:ea typeface="DM Sans Medium"/>
                <a:cs typeface="DM Sans Medium"/>
                <a:sym typeface="DM Sans Medium"/>
              </a:rPr>
              <a:t>Por encuestas de Zoom</a:t>
            </a:r>
            <a:endParaRPr sz="1350" b="0" i="0" u="none" strike="noStrike" cap="none">
              <a:solidFill>
                <a:schemeClr val="dk1"/>
              </a:solidFill>
              <a:latin typeface="DM Sans Medium"/>
              <a:ea typeface="DM Sans Medium"/>
              <a:cs typeface="DM Sans Medium"/>
              <a:sym typeface="DM Sans Medium"/>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Helvetica Neue Light"/>
              <a:ea typeface="Helvetica Neue Light"/>
              <a:cs typeface="Helvetica Neue Light"/>
              <a:sym typeface="Helvetica Neue Light"/>
            </a:endParaRPr>
          </a:p>
          <a:p>
            <a:pPr marL="457200" marR="0" lvl="0" indent="-314325" algn="l" rtl="0">
              <a:lnSpc>
                <a:spcPct val="10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País</a:t>
            </a: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Conocimientos previos</a:t>
            </a: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¿Por qué elegiste este curso?</a:t>
            </a:r>
            <a:endParaRPr sz="1350" b="0" i="0" u="none" strike="noStrike" cap="none">
              <a:solidFill>
                <a:srgbClr val="000000"/>
              </a:solidFill>
              <a:latin typeface="DM Sans"/>
              <a:ea typeface="DM Sans"/>
              <a:cs typeface="DM Sans"/>
              <a:sym typeface="DM Sans"/>
            </a:endParaRPr>
          </a:p>
        </p:txBody>
      </p:sp>
      <p:pic>
        <p:nvPicPr>
          <p:cNvPr id="369" name="Google Shape;369;p113"/>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27"/>
        <p:cNvGrpSpPr/>
        <p:nvPr/>
      </p:nvGrpSpPr>
      <p:grpSpPr>
        <a:xfrm>
          <a:off x="0" y="0"/>
          <a:ext cx="0" cy="0"/>
          <a:chOff x="0" y="0"/>
          <a:chExt cx="0" cy="0"/>
        </a:xfrm>
      </p:grpSpPr>
      <p:sp>
        <p:nvSpPr>
          <p:cNvPr id="828" name="Google Shape;828;p158"/>
          <p:cNvSpPr txBox="1"/>
          <p:nvPr/>
        </p:nvSpPr>
        <p:spPr>
          <a:xfrm>
            <a:off x="1151400" y="1366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Operaciones básicas</a:t>
            </a:r>
            <a:endParaRPr sz="4000" b="1" i="0" u="none" strike="noStrike" cap="none">
              <a:solidFill>
                <a:srgbClr val="000000"/>
              </a:solidFill>
              <a:latin typeface="DM Sans"/>
              <a:ea typeface="DM Sans"/>
              <a:cs typeface="DM Sans"/>
              <a:sym typeface="DM Sans"/>
            </a:endParaRPr>
          </a:p>
        </p:txBody>
      </p:sp>
      <p:sp>
        <p:nvSpPr>
          <p:cNvPr id="829" name="Google Shape;829;p158"/>
          <p:cNvSpPr txBox="1"/>
          <p:nvPr/>
        </p:nvSpPr>
        <p:spPr>
          <a:xfrm>
            <a:off x="1254300" y="802600"/>
            <a:ext cx="6635400" cy="81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Con variables de valores numéricos podes realizar operaciones aritméticas: sumas, restas, multiplicaciones, divisiones, etc.</a:t>
            </a:r>
            <a:endParaRPr sz="1350" b="0" i="0" u="none" strike="noStrike" cap="none">
              <a:solidFill>
                <a:srgbClr val="000000"/>
              </a:solidFill>
              <a:latin typeface="DM Sans"/>
              <a:ea typeface="DM Sans"/>
              <a:cs typeface="DM Sans"/>
              <a:sym typeface="DM Sans"/>
            </a:endParaRPr>
          </a:p>
        </p:txBody>
      </p:sp>
      <p:sp>
        <p:nvSpPr>
          <p:cNvPr id="830" name="Google Shape;830;p158"/>
          <p:cNvSpPr txBox="1"/>
          <p:nvPr/>
        </p:nvSpPr>
        <p:spPr>
          <a:xfrm>
            <a:off x="1254300" y="1549200"/>
            <a:ext cx="6635400" cy="31173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numeroA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1</a:t>
            </a:r>
            <a:r>
              <a:rPr lang="es" sz="1500" b="0" i="0" u="none" strike="noStrike" cap="none">
                <a:solidFill>
                  <a:srgbClr val="F8F8F2"/>
                </a:solidFill>
                <a:latin typeface="Consolas"/>
                <a:ea typeface="Consolas"/>
                <a:cs typeface="Consolas"/>
                <a:sym typeface="Consolas"/>
              </a:rPr>
              <a:t>;</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numeroB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2</a:t>
            </a:r>
            <a:r>
              <a:rPr lang="es" sz="1500" b="0" i="0" u="none" strike="noStrike" cap="none">
                <a:solidFill>
                  <a:srgbClr val="F8F8F2"/>
                </a:solidFill>
                <a:latin typeface="Consolas"/>
                <a:ea typeface="Consolas"/>
                <a:cs typeface="Consolas"/>
                <a:sym typeface="Consolas"/>
              </a:rPr>
              <a:t>;</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const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NUMEROC</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3</a:t>
            </a:r>
            <a:r>
              <a:rPr lang="es" sz="1500" b="0" i="0" u="none" strike="noStrike" cap="none">
                <a:solidFill>
                  <a:srgbClr val="F8F8F2"/>
                </a:solidFill>
                <a:latin typeface="Consolas"/>
                <a:ea typeface="Consolas"/>
                <a:cs typeface="Consolas"/>
                <a:sym typeface="Consolas"/>
              </a:rPr>
              <a:t>;</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6272A4"/>
                </a:solidFill>
                <a:latin typeface="Consolas"/>
                <a:ea typeface="Consolas"/>
                <a:cs typeface="Consolas"/>
                <a:sym typeface="Consolas"/>
              </a:rPr>
              <a:t>//Suma  de dos números (1 + 2 = 3)</a:t>
            </a:r>
            <a:endParaRPr sz="1500" b="0" i="0" u="none" strike="noStrike" cap="none">
              <a:solidFill>
                <a:srgbClr val="6272A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resultadoSuma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numeroB;</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6272A4"/>
                </a:solidFill>
                <a:latin typeface="Consolas"/>
                <a:ea typeface="Consolas"/>
                <a:cs typeface="Consolas"/>
                <a:sym typeface="Consolas"/>
              </a:rPr>
              <a:t>//Resta de dos números (2 - 1 = 1)</a:t>
            </a:r>
            <a:endParaRPr sz="1500" b="0" i="0" u="none" strike="noStrike" cap="none">
              <a:solidFill>
                <a:srgbClr val="6272A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resultadoResta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numeroB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numeroA;</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6272A4"/>
                </a:solidFill>
                <a:latin typeface="Consolas"/>
                <a:ea typeface="Consolas"/>
                <a:cs typeface="Consolas"/>
                <a:sym typeface="Consolas"/>
              </a:rPr>
              <a:t>//Producto de dos números (2 * 3 = 6)</a:t>
            </a:r>
            <a:endParaRPr sz="1500" b="0" i="0" u="none" strike="noStrike" cap="none">
              <a:solidFill>
                <a:srgbClr val="6272A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resultadoProducto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numeroB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NUMEROC</a:t>
            </a:r>
            <a:r>
              <a:rPr lang="es" sz="1500" b="0" i="0" u="none" strike="noStrike" cap="none">
                <a:solidFill>
                  <a:srgbClr val="F8F8F2"/>
                </a:solidFill>
                <a:latin typeface="Consolas"/>
                <a:ea typeface="Consolas"/>
                <a:cs typeface="Consolas"/>
                <a:sym typeface="Consolas"/>
              </a:rPr>
              <a:t>;</a:t>
            </a:r>
            <a:endParaRPr sz="1200" b="0" i="0" u="none" strike="noStrike" cap="none">
              <a:solidFill>
                <a:srgbClr val="569CD6"/>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59"/>
          <p:cNvSpPr/>
          <p:nvPr/>
        </p:nvSpPr>
        <p:spPr>
          <a:xfrm>
            <a:off x="1481100" y="1023900"/>
            <a:ext cx="6181800" cy="3095700"/>
          </a:xfrm>
          <a:prstGeom prst="rect">
            <a:avLst/>
          </a:prstGeom>
          <a:solidFill>
            <a:srgbClr val="C9CBD8">
              <a:alpha val="3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9"/>
          <p:cNvSpPr txBox="1"/>
          <p:nvPr/>
        </p:nvSpPr>
        <p:spPr>
          <a:xfrm>
            <a:off x="1905000" y="2202300"/>
            <a:ext cx="53721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a:solidFill>
                  <a:schemeClr val="dk1"/>
                </a:solidFill>
                <a:latin typeface="DM Sans"/>
                <a:ea typeface="DM Sans"/>
                <a:cs typeface="DM Sans"/>
                <a:sym typeface="DM Sans"/>
              </a:rPr>
              <a:t>Funciones nativas</a:t>
            </a:r>
            <a:endParaRPr sz="3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60"/>
          <p:cNvSpPr txBox="1"/>
          <p:nvPr/>
        </p:nvSpPr>
        <p:spPr>
          <a:xfrm>
            <a:off x="476250" y="971050"/>
            <a:ext cx="48495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prompt(), alert(), confirm() y console.log()</a:t>
            </a:r>
            <a:endParaRPr sz="4000" b="1" i="0" u="none" strike="noStrike" cap="none">
              <a:solidFill>
                <a:schemeClr val="dk1"/>
              </a:solidFill>
              <a:latin typeface="DM Sans"/>
              <a:ea typeface="DM Sans"/>
              <a:cs typeface="DM Sans"/>
              <a:sym typeface="DM Sans"/>
            </a:endParaRPr>
          </a:p>
        </p:txBody>
      </p:sp>
      <p:pic>
        <p:nvPicPr>
          <p:cNvPr id="842" name="Google Shape;842;p16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3" name="Google Shape;843;p160"/>
          <p:cNvSpPr txBox="1"/>
          <p:nvPr/>
        </p:nvSpPr>
        <p:spPr>
          <a:xfrm>
            <a:off x="475500" y="2889825"/>
            <a:ext cx="50886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Las funciones nativas son sentencias específicas del lenguaje JavaScript, con instrucciones específicas y vienen dadas por defecto. Cada vez que utilizamos una de estas funciones podemos hacer una consulta al usuario con un espacio para responder, enviar un alerta, dar la opción de confirmar o no una acción y realizar una consulta por la consola, respectivamente.</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844" name="Google Shape;844;p160"/>
          <p:cNvSpPr txBox="1"/>
          <p:nvPr/>
        </p:nvSpPr>
        <p:spPr>
          <a:xfrm>
            <a:off x="930550" y="468275"/>
            <a:ext cx="382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pic>
        <p:nvPicPr>
          <p:cNvPr id="845" name="Google Shape;845;p160"/>
          <p:cNvPicPr preferRelativeResize="0"/>
          <p:nvPr/>
        </p:nvPicPr>
        <p:blipFill rotWithShape="1">
          <a:blip r:embed="rId4">
            <a:alphaModFix/>
          </a:blip>
          <a:srcRect t="573" b="582"/>
          <a:stretch/>
        </p:blipFill>
        <p:spPr>
          <a:xfrm>
            <a:off x="5673600" y="0"/>
            <a:ext cx="3470406" cy="5143499"/>
          </a:xfrm>
          <a:prstGeom prst="rect">
            <a:avLst/>
          </a:prstGeom>
          <a:noFill/>
          <a:ln>
            <a:noFill/>
          </a:ln>
        </p:spPr>
      </p:pic>
      <p:pic>
        <p:nvPicPr>
          <p:cNvPr id="846" name="Google Shape;846;p16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7" name="Google Shape;847;p160"/>
          <p:cNvSpPr txBox="1"/>
          <p:nvPr/>
        </p:nvSpPr>
        <p:spPr>
          <a:xfrm>
            <a:off x="930550" y="468275"/>
            <a:ext cx="3355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VIDEO N°1.4 - Funciones Nativas</a:t>
            </a:r>
            <a:endParaRPr sz="1400" b="0" i="0" u="none" strike="noStrike" cap="none">
              <a:solidFill>
                <a:schemeClr val="dk1"/>
              </a:solidFill>
              <a:latin typeface="DM Sans"/>
              <a:ea typeface="DM Sans"/>
              <a:cs typeface="DM Sans"/>
              <a:sym typeface="DM Sans"/>
            </a:endParaRPr>
          </a:p>
        </p:txBody>
      </p:sp>
      <p:grpSp>
        <p:nvGrpSpPr>
          <p:cNvPr id="848" name="Google Shape;848;p160"/>
          <p:cNvGrpSpPr/>
          <p:nvPr/>
        </p:nvGrpSpPr>
        <p:grpSpPr>
          <a:xfrm>
            <a:off x="475509" y="468284"/>
            <a:ext cx="431100" cy="431100"/>
            <a:chOff x="1620134" y="2715534"/>
            <a:chExt cx="431100" cy="431100"/>
          </a:xfrm>
        </p:grpSpPr>
        <p:sp>
          <p:nvSpPr>
            <p:cNvPr id="849" name="Google Shape;849;p160"/>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850" name="Google Shape;850;p160"/>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54"/>
        <p:cNvGrpSpPr/>
        <p:nvPr/>
      </p:nvGrpSpPr>
      <p:grpSpPr>
        <a:xfrm>
          <a:off x="0" y="0"/>
          <a:ext cx="0" cy="0"/>
          <a:chOff x="0" y="0"/>
          <a:chExt cx="0" cy="0"/>
        </a:xfrm>
      </p:grpSpPr>
      <p:sp>
        <p:nvSpPr>
          <p:cNvPr id="855" name="Google Shape;855;p161"/>
          <p:cNvSpPr txBox="1"/>
          <p:nvPr/>
        </p:nvSpPr>
        <p:spPr>
          <a:xfrm>
            <a:off x="95875" y="468275"/>
            <a:ext cx="4355100" cy="5658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300" b="0" i="0" u="none" strike="noStrike" cap="none">
                <a:solidFill>
                  <a:srgbClr val="F8F8F2"/>
                </a:solidFill>
                <a:latin typeface="Consolas"/>
                <a:ea typeface="Consolas"/>
                <a:cs typeface="Consolas"/>
                <a:sym typeface="Consolas"/>
              </a:rPr>
              <a:t>prompt(</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1FA8C"/>
                </a:solidFill>
                <a:latin typeface="Consolas"/>
                <a:ea typeface="Consolas"/>
                <a:cs typeface="Consolas"/>
                <a:sym typeface="Consolas"/>
              </a:rPr>
              <a:t>Ingrese su nombre</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300" b="0" i="0" u="none" strike="noStrike" cap="none">
              <a:solidFill>
                <a:srgbClr val="999999"/>
              </a:solidFill>
              <a:highlight>
                <a:srgbClr val="151515"/>
              </a:highlight>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ourier New"/>
              <a:ea typeface="Courier New"/>
              <a:cs typeface="Courier New"/>
              <a:sym typeface="Courier New"/>
            </a:endParaRPr>
          </a:p>
        </p:txBody>
      </p:sp>
      <p:pic>
        <p:nvPicPr>
          <p:cNvPr id="856" name="Google Shape;856;p161"/>
          <p:cNvPicPr preferRelativeResize="0"/>
          <p:nvPr/>
        </p:nvPicPr>
        <p:blipFill rotWithShape="1">
          <a:blip r:embed="rId3">
            <a:alphaModFix/>
          </a:blip>
          <a:srcRect l="3419" t="11858" r="3651" b="7800"/>
          <a:stretch/>
        </p:blipFill>
        <p:spPr>
          <a:xfrm>
            <a:off x="5010525" y="260525"/>
            <a:ext cx="2804925" cy="1008650"/>
          </a:xfrm>
          <a:prstGeom prst="rect">
            <a:avLst/>
          </a:prstGeom>
          <a:noFill/>
          <a:ln w="9525" cap="flat" cmpd="sng">
            <a:solidFill>
              <a:srgbClr val="D9D9D9"/>
            </a:solidFill>
            <a:prstDash val="solid"/>
            <a:round/>
            <a:headEnd type="none" w="sm" len="sm"/>
            <a:tailEnd type="none" w="sm" len="sm"/>
          </a:ln>
          <a:effectLst>
            <a:outerShdw blurRad="57150" dist="19050" dir="5400000" algn="bl" rotWithShape="0">
              <a:srgbClr val="000000">
                <a:alpha val="49803"/>
              </a:srgbClr>
            </a:outerShdw>
          </a:effectLst>
        </p:spPr>
      </p:pic>
      <p:sp>
        <p:nvSpPr>
          <p:cNvPr id="857" name="Google Shape;857;p161"/>
          <p:cNvSpPr txBox="1"/>
          <p:nvPr/>
        </p:nvSpPr>
        <p:spPr>
          <a:xfrm>
            <a:off x="95875" y="1546244"/>
            <a:ext cx="4355100" cy="6171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rgbClr val="000000"/>
              </a:buClr>
              <a:buSzPts val="1100"/>
              <a:buFont typeface="Arial"/>
              <a:buNone/>
            </a:pPr>
            <a:r>
              <a:rPr lang="es" sz="1300" b="0" i="0" u="none" strike="noStrike" cap="none">
                <a:solidFill>
                  <a:srgbClr val="F8F8F2"/>
                </a:solidFill>
                <a:latin typeface="Consolas"/>
                <a:ea typeface="Consolas"/>
                <a:cs typeface="Consolas"/>
                <a:sym typeface="Consolas"/>
              </a:rPr>
              <a:t>console.</a:t>
            </a:r>
            <a:r>
              <a:rPr lang="es" sz="1300" b="0" i="0" u="none" strike="noStrike" cap="none">
                <a:solidFill>
                  <a:srgbClr val="50FA7B"/>
                </a:solidFill>
                <a:latin typeface="Consolas"/>
                <a:ea typeface="Consolas"/>
                <a:cs typeface="Consolas"/>
                <a:sym typeface="Consolas"/>
              </a:rPr>
              <a:t>log</a:t>
            </a:r>
            <a:r>
              <a:rPr lang="es" sz="1300" b="0" i="0" u="none" strike="noStrike" cap="none">
                <a:solidFill>
                  <a:srgbClr val="F8F8F2"/>
                </a:solidFill>
                <a:latin typeface="Consolas"/>
                <a:ea typeface="Consolas"/>
                <a:cs typeface="Consolas"/>
                <a:sym typeface="Consolas"/>
              </a:rPr>
              <a:t>(</a:t>
            </a:r>
            <a:r>
              <a:rPr lang="es" sz="1300" b="0" i="0" u="none" strike="noStrike" cap="none">
                <a:solidFill>
                  <a:srgbClr val="E9F284"/>
                </a:solidFill>
                <a:latin typeface="Consolas"/>
                <a:ea typeface="Consolas"/>
                <a:cs typeface="Consolas"/>
                <a:sym typeface="Consolas"/>
              </a:rPr>
              <a:t>"Este es un m</a:t>
            </a:r>
            <a:r>
              <a:rPr lang="es" sz="1300" b="0" i="0" u="none" strike="noStrike" cap="none">
                <a:solidFill>
                  <a:srgbClr val="F1FA8C"/>
                </a:solidFill>
                <a:latin typeface="Consolas"/>
                <a:ea typeface="Consolas"/>
                <a:cs typeface="Consolas"/>
                <a:sym typeface="Consolas"/>
              </a:rPr>
              <a:t>ensaje de prueba</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600" b="0" i="0" u="none" strike="noStrike" cap="none">
              <a:solidFill>
                <a:srgbClr val="000000"/>
              </a:solidFill>
              <a:latin typeface="Courier New"/>
              <a:ea typeface="Courier New"/>
              <a:cs typeface="Courier New"/>
              <a:sym typeface="Courier New"/>
            </a:endParaRPr>
          </a:p>
        </p:txBody>
      </p:sp>
      <p:pic>
        <p:nvPicPr>
          <p:cNvPr id="858" name="Google Shape;858;p161"/>
          <p:cNvPicPr preferRelativeResize="0"/>
          <p:nvPr/>
        </p:nvPicPr>
        <p:blipFill rotWithShape="1">
          <a:blip r:embed="rId4">
            <a:alphaModFix/>
          </a:blip>
          <a:srcRect/>
          <a:stretch/>
        </p:blipFill>
        <p:spPr>
          <a:xfrm>
            <a:off x="4843675" y="1306725"/>
            <a:ext cx="3474050" cy="1042700"/>
          </a:xfrm>
          <a:prstGeom prst="rect">
            <a:avLst/>
          </a:prstGeom>
          <a:noFill/>
          <a:ln>
            <a:noFill/>
          </a:ln>
        </p:spPr>
      </p:pic>
      <p:sp>
        <p:nvSpPr>
          <p:cNvPr id="859" name="Google Shape;859;p161"/>
          <p:cNvSpPr txBox="1"/>
          <p:nvPr/>
        </p:nvSpPr>
        <p:spPr>
          <a:xfrm>
            <a:off x="95875" y="2661700"/>
            <a:ext cx="4355100" cy="6171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rgbClr val="000000"/>
              </a:buClr>
              <a:buSzPts val="1100"/>
              <a:buFont typeface="Arial"/>
              <a:buNone/>
            </a:pPr>
            <a:r>
              <a:rPr lang="es" sz="1300" b="0" i="0" u="none" strike="noStrike" cap="none">
                <a:solidFill>
                  <a:srgbClr val="F8F8F2"/>
                </a:solidFill>
                <a:latin typeface="Consolas"/>
                <a:ea typeface="Consolas"/>
                <a:cs typeface="Consolas"/>
                <a:sym typeface="Consolas"/>
              </a:rPr>
              <a:t>alert(</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1FA8C"/>
                </a:solidFill>
                <a:latin typeface="Consolas"/>
                <a:ea typeface="Consolas"/>
                <a:cs typeface="Consolas"/>
                <a:sym typeface="Consolas"/>
              </a:rPr>
              <a:t>¡Hola Coder!</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600" b="0" i="0" u="none" strike="noStrike" cap="none">
              <a:solidFill>
                <a:srgbClr val="000000"/>
              </a:solidFill>
              <a:latin typeface="Courier New"/>
              <a:ea typeface="Courier New"/>
              <a:cs typeface="Courier New"/>
              <a:sym typeface="Courier New"/>
            </a:endParaRPr>
          </a:p>
        </p:txBody>
      </p:sp>
      <p:pic>
        <p:nvPicPr>
          <p:cNvPr id="860" name="Google Shape;860;p161"/>
          <p:cNvPicPr preferRelativeResize="0"/>
          <p:nvPr/>
        </p:nvPicPr>
        <p:blipFill rotWithShape="1">
          <a:blip r:embed="rId5">
            <a:alphaModFix/>
          </a:blip>
          <a:srcRect/>
          <a:stretch/>
        </p:blipFill>
        <p:spPr>
          <a:xfrm>
            <a:off x="5010527" y="2423200"/>
            <a:ext cx="3307200" cy="1042800"/>
          </a:xfrm>
          <a:prstGeom prst="rect">
            <a:avLst/>
          </a:prstGeom>
          <a:noFill/>
          <a:ln w="9525" cap="flat" cmpd="sng">
            <a:solidFill>
              <a:srgbClr val="D9D9D9"/>
            </a:solidFill>
            <a:prstDash val="solid"/>
            <a:round/>
            <a:headEnd type="none" w="sm" len="sm"/>
            <a:tailEnd type="none" w="sm" len="sm"/>
          </a:ln>
          <a:effectLst>
            <a:outerShdw blurRad="57150" dist="19050" dir="5400000" algn="bl" rotWithShape="0">
              <a:srgbClr val="000000">
                <a:alpha val="49803"/>
              </a:srgbClr>
            </a:outerShdw>
          </a:effectLst>
        </p:spPr>
      </p:pic>
      <p:sp>
        <p:nvSpPr>
          <p:cNvPr id="861" name="Google Shape;861;p161"/>
          <p:cNvSpPr txBox="1"/>
          <p:nvPr/>
        </p:nvSpPr>
        <p:spPr>
          <a:xfrm>
            <a:off x="95875" y="4080200"/>
            <a:ext cx="4355100" cy="5658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rgbClr val="000000"/>
              </a:buClr>
              <a:buSzPts val="1100"/>
              <a:buFont typeface="Arial"/>
              <a:buNone/>
            </a:pPr>
            <a:r>
              <a:rPr lang="es" sz="1300" b="0" i="0" u="none" strike="noStrike" cap="none">
                <a:solidFill>
                  <a:srgbClr val="F8F8F2"/>
                </a:solidFill>
                <a:latin typeface="Consolas"/>
                <a:ea typeface="Consolas"/>
                <a:cs typeface="Consolas"/>
                <a:sym typeface="Consolas"/>
              </a:rPr>
              <a:t>confirm(</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1FA8C"/>
                </a:solidFill>
                <a:latin typeface="Consolas"/>
                <a:ea typeface="Consolas"/>
                <a:cs typeface="Consolas"/>
                <a:sym typeface="Consolas"/>
              </a:rPr>
              <a:t>Permite el acceso al micrófono?</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600" b="0" i="0" u="none" strike="noStrike" cap="none">
              <a:solidFill>
                <a:srgbClr val="000000"/>
              </a:solidFill>
              <a:latin typeface="Courier New"/>
              <a:ea typeface="Courier New"/>
              <a:cs typeface="Courier New"/>
              <a:sym typeface="Courier New"/>
            </a:endParaRPr>
          </a:p>
        </p:txBody>
      </p:sp>
      <p:cxnSp>
        <p:nvCxnSpPr>
          <p:cNvPr id="862" name="Google Shape;862;p161"/>
          <p:cNvCxnSpPr/>
          <p:nvPr/>
        </p:nvCxnSpPr>
        <p:spPr>
          <a:xfrm>
            <a:off x="118825" y="1425350"/>
            <a:ext cx="8854500" cy="0"/>
          </a:xfrm>
          <a:prstGeom prst="straightConnector1">
            <a:avLst/>
          </a:prstGeom>
          <a:noFill/>
          <a:ln w="28575" cap="flat" cmpd="sng">
            <a:solidFill>
              <a:srgbClr val="CCCCCC"/>
            </a:solidFill>
            <a:prstDash val="dot"/>
            <a:round/>
            <a:headEnd type="none" w="sm" len="sm"/>
            <a:tailEnd type="none" w="sm" len="sm"/>
          </a:ln>
        </p:spPr>
      </p:cxnSp>
      <p:cxnSp>
        <p:nvCxnSpPr>
          <p:cNvPr id="863" name="Google Shape;863;p161"/>
          <p:cNvCxnSpPr/>
          <p:nvPr/>
        </p:nvCxnSpPr>
        <p:spPr>
          <a:xfrm>
            <a:off x="144750" y="2297700"/>
            <a:ext cx="8854500" cy="0"/>
          </a:xfrm>
          <a:prstGeom prst="straightConnector1">
            <a:avLst/>
          </a:prstGeom>
          <a:noFill/>
          <a:ln w="28575" cap="flat" cmpd="sng">
            <a:solidFill>
              <a:srgbClr val="CCCCCC"/>
            </a:solidFill>
            <a:prstDash val="dot"/>
            <a:round/>
            <a:headEnd type="none" w="sm" len="sm"/>
            <a:tailEnd type="none" w="sm" len="sm"/>
          </a:ln>
        </p:spPr>
      </p:cxnSp>
      <p:cxnSp>
        <p:nvCxnSpPr>
          <p:cNvPr id="864" name="Google Shape;864;p161"/>
          <p:cNvCxnSpPr/>
          <p:nvPr/>
        </p:nvCxnSpPr>
        <p:spPr>
          <a:xfrm>
            <a:off x="144750" y="3645050"/>
            <a:ext cx="8854500" cy="0"/>
          </a:xfrm>
          <a:prstGeom prst="straightConnector1">
            <a:avLst/>
          </a:prstGeom>
          <a:noFill/>
          <a:ln w="28575" cap="flat" cmpd="sng">
            <a:solidFill>
              <a:srgbClr val="CCCCCC"/>
            </a:solidFill>
            <a:prstDash val="dot"/>
            <a:round/>
            <a:headEnd type="none" w="sm" len="sm"/>
            <a:tailEnd type="none" w="sm" len="sm"/>
          </a:ln>
        </p:spPr>
      </p:cxnSp>
      <p:pic>
        <p:nvPicPr>
          <p:cNvPr id="865" name="Google Shape;865;p161"/>
          <p:cNvPicPr preferRelativeResize="0"/>
          <p:nvPr/>
        </p:nvPicPr>
        <p:blipFill rotWithShape="1">
          <a:blip r:embed="rId6">
            <a:alphaModFix/>
          </a:blip>
          <a:srcRect/>
          <a:stretch/>
        </p:blipFill>
        <p:spPr>
          <a:xfrm>
            <a:off x="5010525" y="3879563"/>
            <a:ext cx="3307200" cy="967065"/>
          </a:xfrm>
          <a:prstGeom prst="rect">
            <a:avLst/>
          </a:prstGeom>
          <a:noFill/>
          <a:ln w="9525" cap="flat" cmpd="sng">
            <a:solidFill>
              <a:srgbClr val="D9D9D9"/>
            </a:solidFill>
            <a:prstDash val="solid"/>
            <a:round/>
            <a:headEnd type="none" w="sm" len="sm"/>
            <a:tailEnd type="none" w="sm" len="sm"/>
          </a:ln>
          <a:effectLst>
            <a:outerShdw blurRad="228600" dist="19050" dir="5400000" algn="bl" rotWithShape="0">
              <a:srgbClr val="000000">
                <a:alpha val="49803"/>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62"/>
          <p:cNvSpPr txBox="1"/>
          <p:nvPr/>
        </p:nvSpPr>
        <p:spPr>
          <a:xfrm>
            <a:off x="475500" y="971050"/>
            <a:ext cx="48495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Concatenación y operaciones con variables</a:t>
            </a:r>
            <a:endParaRPr sz="4000" b="1" i="0" u="none" strike="noStrike" cap="none">
              <a:solidFill>
                <a:schemeClr val="dk1"/>
              </a:solidFill>
              <a:latin typeface="DM Sans"/>
              <a:ea typeface="DM Sans"/>
              <a:cs typeface="DM Sans"/>
              <a:sym typeface="DM Sans"/>
            </a:endParaRPr>
          </a:p>
        </p:txBody>
      </p:sp>
      <p:pic>
        <p:nvPicPr>
          <p:cNvPr id="871" name="Google Shape;871;p16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72" name="Google Shape;872;p162"/>
          <p:cNvSpPr txBox="1"/>
          <p:nvPr/>
        </p:nvSpPr>
        <p:spPr>
          <a:xfrm>
            <a:off x="475500" y="2889825"/>
            <a:ext cx="5088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Podemos combinar lo visto hasta el momento, uniendo la posibilidad de concatenar variables y operaciones, con las funciones nativas que trae por defecto javaScript.</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873" name="Google Shape;873;p162"/>
          <p:cNvSpPr txBox="1"/>
          <p:nvPr/>
        </p:nvSpPr>
        <p:spPr>
          <a:xfrm>
            <a:off x="930550" y="468275"/>
            <a:ext cx="382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pic>
        <p:nvPicPr>
          <p:cNvPr id="874" name="Google Shape;874;p162"/>
          <p:cNvPicPr preferRelativeResize="0"/>
          <p:nvPr/>
        </p:nvPicPr>
        <p:blipFill rotWithShape="1">
          <a:blip r:embed="rId4">
            <a:alphaModFix/>
          </a:blip>
          <a:srcRect t="592" b="601"/>
          <a:stretch/>
        </p:blipFill>
        <p:spPr>
          <a:xfrm>
            <a:off x="5673600" y="0"/>
            <a:ext cx="3470406" cy="5143498"/>
          </a:xfrm>
          <a:prstGeom prst="rect">
            <a:avLst/>
          </a:prstGeom>
          <a:noFill/>
          <a:ln>
            <a:noFill/>
          </a:ln>
        </p:spPr>
      </p:pic>
      <p:pic>
        <p:nvPicPr>
          <p:cNvPr id="875" name="Google Shape;875;p16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76" name="Google Shape;876;p162"/>
          <p:cNvSpPr txBox="1"/>
          <p:nvPr/>
        </p:nvSpPr>
        <p:spPr>
          <a:xfrm>
            <a:off x="930550" y="468275"/>
            <a:ext cx="3355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VIDEO N°1.5 </a:t>
            </a:r>
            <a:endParaRPr sz="1400" b="0" i="0" u="none" strike="noStrike" cap="none">
              <a:solidFill>
                <a:schemeClr val="dk1"/>
              </a:solidFill>
              <a:latin typeface="DM Sans"/>
              <a:ea typeface="DM Sans"/>
              <a:cs typeface="DM Sans"/>
              <a:sym typeface="DM Sans"/>
            </a:endParaRPr>
          </a:p>
        </p:txBody>
      </p:sp>
      <p:grpSp>
        <p:nvGrpSpPr>
          <p:cNvPr id="877" name="Google Shape;877;p162"/>
          <p:cNvGrpSpPr/>
          <p:nvPr/>
        </p:nvGrpSpPr>
        <p:grpSpPr>
          <a:xfrm>
            <a:off x="475509" y="468284"/>
            <a:ext cx="431100" cy="431100"/>
            <a:chOff x="1620134" y="2715534"/>
            <a:chExt cx="431100" cy="431100"/>
          </a:xfrm>
        </p:grpSpPr>
        <p:sp>
          <p:nvSpPr>
            <p:cNvPr id="878" name="Google Shape;878;p162"/>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879" name="Google Shape;879;p162"/>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grpSp>
        <p:nvGrpSpPr>
          <p:cNvPr id="884" name="Google Shape;884;p163"/>
          <p:cNvGrpSpPr/>
          <p:nvPr/>
        </p:nvGrpSpPr>
        <p:grpSpPr>
          <a:xfrm>
            <a:off x="457372" y="468290"/>
            <a:ext cx="431074" cy="431074"/>
            <a:chOff x="473351" y="619523"/>
            <a:chExt cx="738900" cy="738900"/>
          </a:xfrm>
        </p:grpSpPr>
        <p:sp>
          <p:nvSpPr>
            <p:cNvPr id="885" name="Google Shape;885;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6" name="Google Shape;886;p163" title="ícono de repas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887" name="Google Shape;887;p163"/>
          <p:cNvSpPr txBox="1"/>
          <p:nvPr/>
        </p:nvSpPr>
        <p:spPr>
          <a:xfrm>
            <a:off x="457375" y="1012850"/>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Introducción a JS</a:t>
            </a:r>
            <a:endParaRPr sz="3500" b="1" i="0" u="none" strike="noStrike" cap="none">
              <a:solidFill>
                <a:srgbClr val="EAFF6A"/>
              </a:solidFill>
              <a:latin typeface="DM Sans"/>
              <a:ea typeface="DM Sans"/>
              <a:cs typeface="DM Sans"/>
              <a:sym typeface="DM Sans"/>
            </a:endParaRPr>
          </a:p>
        </p:txBody>
      </p:sp>
      <p:sp>
        <p:nvSpPr>
          <p:cNvPr id="888" name="Google Shape;888;p163"/>
          <p:cNvSpPr txBox="1"/>
          <p:nvPr/>
        </p:nvSpPr>
        <p:spPr>
          <a:xfrm>
            <a:off x="473350" y="1682450"/>
            <a:ext cx="3834600" cy="270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lt1"/>
                </a:solidFill>
                <a:latin typeface="DM Sans"/>
                <a:ea typeface="DM Sans"/>
                <a:cs typeface="DM Sans"/>
                <a:sym typeface="DM Sans"/>
              </a:rPr>
              <a:t>En este primer encuentro abordamos:</a:t>
            </a:r>
            <a:endParaRPr sz="1350" b="0" i="0" u="none" strike="noStrike" cap="none">
              <a:solidFill>
                <a:schemeClr val="lt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Helvetica Neue"/>
              <a:buChar char="✓"/>
            </a:pPr>
            <a:r>
              <a:rPr lang="es" sz="1350" b="0" i="0" u="none" strike="noStrike" cap="none">
                <a:solidFill>
                  <a:schemeClr val="lt1"/>
                </a:solidFill>
                <a:latin typeface="DM Sans"/>
                <a:ea typeface="DM Sans"/>
                <a:cs typeface="DM Sans"/>
                <a:sym typeface="DM Sans"/>
              </a:rPr>
              <a:t>La metodología de Coder Flex</a:t>
            </a:r>
            <a:r>
              <a:rPr lang="es" sz="1350">
                <a:solidFill>
                  <a:schemeClr val="lt1"/>
                </a:solidFill>
                <a:latin typeface="DM Sans"/>
                <a:ea typeface="DM Sans"/>
                <a:cs typeface="DM Sans"/>
                <a:sym typeface="DM Sans"/>
              </a:rPr>
              <a:t>.</a:t>
            </a:r>
            <a:endParaRPr sz="1350" b="0" i="0" u="none" strike="noStrike" cap="none">
              <a:solidFill>
                <a:schemeClr val="lt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El proyecto Final y sus entregables.</a:t>
            </a:r>
            <a:endParaRPr sz="1350" b="0" i="0" u="none" strike="noStrike" cap="none">
              <a:solidFill>
                <a:schemeClr val="lt1"/>
              </a:solidFill>
              <a:latin typeface="DM Sans"/>
              <a:ea typeface="DM Sans"/>
              <a:cs typeface="DM Sans"/>
              <a:sym typeface="DM Sans"/>
            </a:endParaRPr>
          </a:p>
          <a:p>
            <a:pPr marL="45720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Canales de comunicación, ayuda y atención.</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La importancia de HTML y CSS.</a:t>
            </a:r>
            <a:endParaRPr sz="1350" b="0" i="0" u="none" strike="noStrike" cap="none">
              <a:solidFill>
                <a:schemeClr val="lt1"/>
              </a:solidFill>
              <a:latin typeface="DM Sans"/>
              <a:ea typeface="DM Sans"/>
              <a:cs typeface="DM Sans"/>
              <a:sym typeface="DM Sans"/>
            </a:endParaRPr>
          </a:p>
        </p:txBody>
      </p:sp>
      <p:sp>
        <p:nvSpPr>
          <p:cNvPr id="889" name="Google Shape;889;p163"/>
          <p:cNvSpPr txBox="1"/>
          <p:nvPr/>
        </p:nvSpPr>
        <p:spPr>
          <a:xfrm>
            <a:off x="4454925" y="1682450"/>
            <a:ext cx="3834600" cy="287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Historia de js y evolución.</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Sintaxis de js </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Variables y operaciones</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Funciones nativas</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Concatenación, funciones y Variables.</a:t>
            </a:r>
            <a:endParaRPr sz="1350" b="0" i="0" u="none" strike="noStrike" cap="none">
              <a:solidFill>
                <a:schemeClr val="lt1"/>
              </a:solidFill>
              <a:latin typeface="DM Sans"/>
              <a:ea typeface="DM Sans"/>
              <a:cs typeface="DM Sans"/>
              <a:sym typeface="DM Sans"/>
            </a:endParaRPr>
          </a:p>
        </p:txBody>
      </p:sp>
      <p:sp>
        <p:nvSpPr>
          <p:cNvPr id="890" name="Google Shape;890;p16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REPASO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6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65"/>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clase hoy</a:t>
            </a:r>
            <a:endParaRPr sz="4000" b="0" i="0" u="none" strike="noStrike" cap="none">
              <a:solidFill>
                <a:schemeClr val="lt1"/>
              </a:solidFill>
              <a:latin typeface="DM Sans"/>
              <a:ea typeface="DM Sans"/>
              <a:cs typeface="DM Sans"/>
              <a:sym typeface="DM Sans"/>
            </a:endParaRPr>
          </a:p>
        </p:txBody>
      </p:sp>
      <p:sp>
        <p:nvSpPr>
          <p:cNvPr id="901" name="Google Shape;901;p165"/>
          <p:cNvSpPr txBox="1"/>
          <p:nvPr/>
        </p:nvSpPr>
        <p:spPr>
          <a:xfrm>
            <a:off x="2109143" y="2502363"/>
            <a:ext cx="4925700" cy="1736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b="0" i="0" u="none" strike="noStrike" cap="none">
                <a:solidFill>
                  <a:schemeClr val="lt1"/>
                </a:solidFill>
                <a:latin typeface="DM Sans"/>
                <a:ea typeface="DM Sans"/>
                <a:cs typeface="DM Sans"/>
                <a:sym typeface="DM Sans"/>
              </a:rPr>
              <a:t>Metodología y Proyecto Final. </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6"/>
              </a:buClr>
              <a:buSzPts val="1350"/>
              <a:buFont typeface="DM Sans"/>
              <a:buChar char="✓"/>
            </a:pPr>
            <a:r>
              <a:rPr lang="es" sz="1350" b="0" i="0" u="none" strike="noStrike" cap="none">
                <a:solidFill>
                  <a:schemeClr val="lt1"/>
                </a:solidFill>
                <a:latin typeface="DM Sans"/>
                <a:ea typeface="DM Sans"/>
                <a:cs typeface="DM Sans"/>
                <a:sym typeface="DM Sans"/>
              </a:rPr>
              <a:t>Herramientas e importancia de HTML y CSS</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rgbClr val="EAFF6A"/>
              </a:buClr>
              <a:buSzPts val="1350"/>
              <a:buFont typeface="DM Sans"/>
              <a:buChar char="✓"/>
            </a:pPr>
            <a:r>
              <a:rPr lang="es" sz="1350" b="0" i="0" u="none" strike="noStrike" cap="none">
                <a:solidFill>
                  <a:schemeClr val="lt1"/>
                </a:solidFill>
                <a:latin typeface="DM Sans"/>
                <a:ea typeface="DM Sans"/>
                <a:cs typeface="DM Sans"/>
                <a:sym typeface="DM Sans"/>
              </a:rPr>
              <a:t>Variables y Funciones nativas</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rgbClr val="EAFF6A"/>
              </a:buClr>
              <a:buSzPts val="1350"/>
              <a:buFont typeface="DM Sans"/>
              <a:buChar char="✓"/>
            </a:pPr>
            <a:r>
              <a:rPr lang="es" sz="1350" b="0" i="0" u="none" strike="noStrike" cap="none">
                <a:solidFill>
                  <a:schemeClr val="lt1"/>
                </a:solidFill>
                <a:latin typeface="DM Sans"/>
                <a:ea typeface="DM Sans"/>
                <a:cs typeface="DM Sans"/>
                <a:sym typeface="DM Sans"/>
              </a:rPr>
              <a:t>Microdesafío</a:t>
            </a:r>
            <a:endParaRPr sz="1350" b="0" i="0" u="none" strike="noStrike" cap="none">
              <a:solidFill>
                <a:schemeClr val="lt1"/>
              </a:solidFill>
              <a:latin typeface="DM Sans"/>
              <a:ea typeface="DM Sans"/>
              <a:cs typeface="DM Sans"/>
              <a:sym typeface="DM Sans"/>
            </a:endParaRPr>
          </a:p>
          <a:p>
            <a:pPr marL="457200" marR="0" lvl="0" indent="0" algn="l" rtl="0">
              <a:lnSpc>
                <a:spcPct val="100000"/>
              </a:lnSpc>
              <a:spcBef>
                <a:spcPts val="1000"/>
              </a:spcBef>
              <a:spcAft>
                <a:spcPts val="100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66"/>
          <p:cNvSpPr txBox="1"/>
          <p:nvPr/>
        </p:nvSpPr>
        <p:spPr>
          <a:xfrm>
            <a:off x="1461300" y="2216950"/>
            <a:ext cx="6221400" cy="1639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Te compartimos los siguientes </a:t>
            </a:r>
            <a:r>
              <a:rPr lang="es" sz="3500" b="1">
                <a:solidFill>
                  <a:schemeClr val="dk1"/>
                </a:solidFill>
                <a:highlight>
                  <a:srgbClr val="EAFF6A"/>
                </a:highlight>
                <a:latin typeface="DM Sans"/>
                <a:ea typeface="DM Sans"/>
                <a:cs typeface="DM Sans"/>
                <a:sym typeface="DM Sans"/>
              </a:rPr>
              <a:t>recomendaciones</a:t>
            </a:r>
            <a:endParaRPr sz="3500" b="1">
              <a:solidFill>
                <a:schemeClr val="dk1"/>
              </a:solidFill>
              <a:highlight>
                <a:srgbClr val="EAFF6A"/>
              </a:highlight>
              <a:latin typeface="DM Sans"/>
              <a:ea typeface="DM Sans"/>
              <a:cs typeface="DM Sans"/>
              <a:sym typeface="DM Sans"/>
            </a:endParaRPr>
          </a:p>
        </p:txBody>
      </p:sp>
      <p:grpSp>
        <p:nvGrpSpPr>
          <p:cNvPr id="907" name="Google Shape;907;p166"/>
          <p:cNvGrpSpPr/>
          <p:nvPr/>
        </p:nvGrpSpPr>
        <p:grpSpPr>
          <a:xfrm>
            <a:off x="4202550" y="1322535"/>
            <a:ext cx="738900" cy="738900"/>
            <a:chOff x="4202550" y="994173"/>
            <a:chExt cx="738900" cy="738900"/>
          </a:xfrm>
        </p:grpSpPr>
        <p:sp>
          <p:nvSpPr>
            <p:cNvPr id="908" name="Google Shape;908;p166"/>
            <p:cNvSpPr/>
            <p:nvPr/>
          </p:nvSpPr>
          <p:spPr>
            <a:xfrm>
              <a:off x="4202550" y="9941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909" name="Google Shape;909;p166"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67"/>
          <p:cNvSpPr txBox="1"/>
          <p:nvPr/>
        </p:nvSpPr>
        <p:spPr>
          <a:xfrm>
            <a:off x="501450" y="899375"/>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Te recomendamos</a:t>
            </a:r>
            <a:endParaRPr sz="4000" b="1" i="0" u="none" strike="noStrike" cap="none">
              <a:solidFill>
                <a:schemeClr val="dk1"/>
              </a:solidFill>
              <a:latin typeface="DM Sans"/>
              <a:ea typeface="DM Sans"/>
              <a:cs typeface="DM Sans"/>
              <a:sym typeface="DM Sans"/>
            </a:endParaRPr>
          </a:p>
        </p:txBody>
      </p:sp>
      <p:sp>
        <p:nvSpPr>
          <p:cNvPr id="915" name="Google Shape;915;p167"/>
          <p:cNvSpPr txBox="1"/>
          <p:nvPr/>
        </p:nvSpPr>
        <p:spPr>
          <a:xfrm>
            <a:off x="4454925" y="1682450"/>
            <a:ext cx="3834600" cy="1654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3"/>
              </a:rPr>
              <a:t>Serie para Emprendedores</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4"/>
              </a:rPr>
              <a:t>Serie Finanzas Personales</a:t>
            </a:r>
            <a:r>
              <a:rPr lang="es" sz="1350" b="0" i="0" u="none" strike="noStrike" cap="none">
                <a:solidFill>
                  <a:schemeClr val="dk1"/>
                </a:solidFill>
                <a:latin typeface="DM Sans"/>
                <a:ea typeface="DM Sans"/>
                <a:cs typeface="DM Sans"/>
                <a:sym typeface="DM Sans"/>
              </a:rPr>
              <a:t> | Coderhouse</a:t>
            </a:r>
            <a:endParaRPr sz="1350" b="0" i="0" u="none" strike="noStrike" cap="none">
              <a:solidFill>
                <a:schemeClr val="dk1"/>
              </a:solidFill>
              <a:latin typeface="DM Sans"/>
              <a:ea typeface="DM Sans"/>
              <a:cs typeface="DM Sans"/>
              <a:sym typeface="DM Sans"/>
            </a:endParaRPr>
          </a:p>
          <a:p>
            <a:pPr marL="457200" marR="0" lvl="0" indent="0" algn="l" rtl="0">
              <a:lnSpc>
                <a:spcPct val="100000"/>
              </a:lnSpc>
              <a:spcBef>
                <a:spcPts val="8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5"/>
              </a:rPr>
              <a:t>CoderConf</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p:txBody>
      </p:sp>
      <p:sp>
        <p:nvSpPr>
          <p:cNvPr id="916" name="Google Shape;916;p167"/>
          <p:cNvSpPr txBox="1"/>
          <p:nvPr/>
        </p:nvSpPr>
        <p:spPr>
          <a:xfrm>
            <a:off x="457350" y="1682450"/>
            <a:ext cx="3834600" cy="22965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6"/>
              </a:rPr>
              <a:t>Aprende Programación Web y construye el futuro de nuestra humanidad </a:t>
            </a:r>
            <a:r>
              <a:rPr lang="es" sz="1350" b="0" i="0" u="none" strike="noStrike" cap="none">
                <a:solidFill>
                  <a:schemeClr val="dk1"/>
                </a:solidFill>
                <a:latin typeface="DM Sans"/>
                <a:ea typeface="DM Sans"/>
                <a:cs typeface="DM Sans"/>
                <a:sym typeface="DM Sans"/>
              </a:rPr>
              <a:t>|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Helvetica Neue"/>
              <a:buChar char="✓"/>
            </a:pPr>
            <a:r>
              <a:rPr lang="es" sz="1350" b="0" i="0" u="sng" strike="noStrike" cap="none">
                <a:solidFill>
                  <a:schemeClr val="hlink"/>
                </a:solidFill>
                <a:latin typeface="DM Sans"/>
                <a:ea typeface="DM Sans"/>
                <a:cs typeface="DM Sans"/>
                <a:sym typeface="DM Sans"/>
                <a:hlinkClick r:id="rId7"/>
              </a:rPr>
              <a:t>Desarrollo freelance</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8"/>
              </a:rPr>
              <a:t>Desarrollo profesional </a:t>
            </a:r>
            <a:r>
              <a:rPr lang="es" sz="1350" b="0" i="0" u="none" strike="noStrike" cap="none">
                <a:solidFill>
                  <a:schemeClr val="dk1"/>
                </a:solidFill>
                <a:latin typeface="DM Sans"/>
                <a:ea typeface="DM Sans"/>
                <a:cs typeface="DM Sans"/>
                <a:sym typeface="DM Sans"/>
              </a:rPr>
              <a:t>| Coderhouse </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9"/>
              </a:rPr>
              <a:t>Serie de Branding</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p:txBody>
      </p:sp>
      <p:sp>
        <p:nvSpPr>
          <p:cNvPr id="917" name="Google Shape;917;p167"/>
          <p:cNvSpPr/>
          <p:nvPr/>
        </p:nvSpPr>
        <p:spPr>
          <a:xfrm>
            <a:off x="457358" y="468285"/>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918" name="Google Shape;918;p167" title="ícono de codertips"/>
          <p:cNvPicPr preferRelativeResize="0"/>
          <p:nvPr/>
        </p:nvPicPr>
        <p:blipFill>
          <a:blip r:embed="rId10">
            <a:alphaModFix/>
          </a:blip>
          <a:stretch>
            <a:fillRect/>
          </a:stretch>
        </p:blipFill>
        <p:spPr>
          <a:xfrm>
            <a:off x="541455" y="552384"/>
            <a:ext cx="262880" cy="262880"/>
          </a:xfrm>
          <a:prstGeom prst="rect">
            <a:avLst/>
          </a:prstGeom>
          <a:noFill/>
          <a:ln>
            <a:noFill/>
          </a:ln>
        </p:spPr>
      </p:pic>
      <p:sp>
        <p:nvSpPr>
          <p:cNvPr id="919" name="Google Shape;919;p167"/>
          <p:cNvSpPr txBox="1"/>
          <p:nvPr/>
        </p:nvSpPr>
        <p:spPr>
          <a:xfrm>
            <a:off x="9663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000000"/>
                </a:solidFill>
                <a:latin typeface="DM Sans"/>
                <a:ea typeface="DM Sans"/>
                <a:cs typeface="DM Sans"/>
                <a:sym typeface="DM Sans"/>
              </a:rPr>
              <a:t>RECOMENDACIONES</a:t>
            </a:r>
            <a:endParaRPr>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114"/>
          <p:cNvPicPr preferRelativeResize="0"/>
          <p:nvPr/>
        </p:nvPicPr>
        <p:blipFill rotWithShape="1">
          <a:blip r:embed="rId3">
            <a:alphaModFix/>
          </a:blip>
          <a:srcRect r="3567"/>
          <a:stretch/>
        </p:blipFill>
        <p:spPr>
          <a:xfrm>
            <a:off x="0" y="0"/>
            <a:ext cx="3305924" cy="5143501"/>
          </a:xfrm>
          <a:prstGeom prst="rect">
            <a:avLst/>
          </a:prstGeom>
          <a:noFill/>
          <a:ln>
            <a:noFill/>
          </a:ln>
        </p:spPr>
      </p:pic>
      <p:sp>
        <p:nvSpPr>
          <p:cNvPr id="375" name="Google Shape;375;p114"/>
          <p:cNvSpPr/>
          <p:nvPr/>
        </p:nvSpPr>
        <p:spPr>
          <a:xfrm>
            <a:off x="3694625" y="873325"/>
            <a:ext cx="29268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14"/>
          <p:cNvSpPr txBox="1"/>
          <p:nvPr/>
        </p:nvSpPr>
        <p:spPr>
          <a:xfrm>
            <a:off x="3655625" y="655050"/>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ACUERDOS Y COMPROMISOS</a:t>
            </a:r>
            <a:endParaRPr sz="1400" b="0" i="0" u="none" strike="noStrike" cap="none">
              <a:solidFill>
                <a:srgbClr val="000000"/>
              </a:solidFill>
              <a:latin typeface="DM Sans"/>
              <a:ea typeface="DM Sans"/>
              <a:cs typeface="DM Sans"/>
              <a:sym typeface="DM Sans"/>
            </a:endParaRPr>
          </a:p>
        </p:txBody>
      </p:sp>
      <p:sp>
        <p:nvSpPr>
          <p:cNvPr id="377" name="Google Shape;377;p114"/>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Equipo</a:t>
            </a:r>
            <a:endParaRPr sz="4000" b="1" i="0" u="none" strike="noStrike" cap="none">
              <a:solidFill>
                <a:schemeClr val="dk1"/>
              </a:solidFill>
              <a:latin typeface="DM Sans"/>
              <a:ea typeface="DM Sans"/>
              <a:cs typeface="DM Sans"/>
              <a:sym typeface="DM Sans"/>
            </a:endParaRPr>
          </a:p>
        </p:txBody>
      </p:sp>
      <p:sp>
        <p:nvSpPr>
          <p:cNvPr id="378" name="Google Shape;378;p114"/>
          <p:cNvSpPr txBox="1"/>
          <p:nvPr/>
        </p:nvSpPr>
        <p:spPr>
          <a:xfrm>
            <a:off x="3694625" y="2211600"/>
            <a:ext cx="4778400" cy="12723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Helvetica Neue"/>
              <a:buChar char="✓"/>
            </a:pPr>
            <a:r>
              <a:rPr lang="es" sz="1350" b="0" i="0" u="none" strike="noStrike" cap="none">
                <a:solidFill>
                  <a:schemeClr val="dk1"/>
                </a:solidFill>
                <a:latin typeface="DM Sans"/>
                <a:ea typeface="DM Sans"/>
                <a:cs typeface="DM Sans"/>
                <a:sym typeface="DM Sans"/>
              </a:rPr>
              <a:t>Intercambia ideas por el </a:t>
            </a:r>
            <a:r>
              <a:rPr lang="es" sz="1350" b="1" i="0" u="none" strike="noStrike" cap="none">
                <a:solidFill>
                  <a:schemeClr val="dk1"/>
                </a:solidFill>
                <a:latin typeface="DM Sans"/>
                <a:ea typeface="DM Sans"/>
                <a:cs typeface="DM Sans"/>
                <a:sym typeface="DM Sans"/>
              </a:rPr>
              <a:t>chat de la plataforma</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Helvetica Neue"/>
              <a:buChar char="✓"/>
            </a:pPr>
            <a:r>
              <a:rPr lang="es" sz="1350" b="0" i="0" u="none" strike="noStrike" cap="none">
                <a:solidFill>
                  <a:schemeClr val="dk1"/>
                </a:solidFill>
                <a:latin typeface="DM Sans"/>
                <a:ea typeface="DM Sans"/>
                <a:cs typeface="DM Sans"/>
                <a:sym typeface="DM Sans"/>
              </a:rPr>
              <a:t>Siempre </a:t>
            </a:r>
            <a:r>
              <a:rPr lang="es" sz="1350" b="1" i="0" u="none" strike="noStrike" cap="none">
                <a:solidFill>
                  <a:schemeClr val="dk1"/>
                </a:solidFill>
                <a:latin typeface="DM Sans"/>
                <a:ea typeface="DM Sans"/>
                <a:cs typeface="DM Sans"/>
                <a:sym typeface="DM Sans"/>
              </a:rPr>
              <a:t>interactúa respetuosamente</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1000"/>
              </a:spcAft>
              <a:buClr>
                <a:schemeClr val="accent4"/>
              </a:buClr>
              <a:buSzPts val="1350"/>
              <a:buFont typeface="Helvetica Neue"/>
              <a:buChar char="✓"/>
            </a:pPr>
            <a:r>
              <a:rPr lang="es" sz="1350" b="0" i="0" u="none" strike="noStrike" cap="none">
                <a:solidFill>
                  <a:schemeClr val="dk1"/>
                </a:solidFill>
                <a:latin typeface="DM Sans"/>
                <a:ea typeface="DM Sans"/>
                <a:cs typeface="DM Sans"/>
                <a:sym typeface="DM Sans"/>
              </a:rPr>
              <a:t>No te olvides de</a:t>
            </a:r>
            <a:r>
              <a:rPr lang="es" sz="1350" b="1" i="0" u="none" strike="noStrike" cap="none">
                <a:solidFill>
                  <a:schemeClr val="dk1"/>
                </a:solidFill>
                <a:latin typeface="DM Sans"/>
                <a:ea typeface="DM Sans"/>
                <a:cs typeface="DM Sans"/>
                <a:sym typeface="DM Sans"/>
              </a:rPr>
              <a:t> valorar tu experiencia</a:t>
            </a:r>
            <a:r>
              <a:rPr lang="es" sz="1350" b="0" i="0" u="none" strike="noStrike" cap="none">
                <a:solidFill>
                  <a:schemeClr val="dk1"/>
                </a:solidFill>
                <a:latin typeface="DM Sans"/>
                <a:ea typeface="DM Sans"/>
                <a:cs typeface="DM Sans"/>
                <a:sym typeface="DM Sans"/>
              </a:rPr>
              <a:t> educativa y de contarnos cómo te va.</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68"/>
          <p:cNvSpPr txBox="1"/>
          <p:nvPr/>
        </p:nvSpPr>
        <p:spPr>
          <a:xfrm>
            <a:off x="457350" y="1244250"/>
            <a:ext cx="3834600" cy="32784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5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3"/>
              </a:rPr>
              <a:t>Consola, variables y tipos de datos</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Majo </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Material infográfico con ejemplos y recomendaciones para quienes se inician en JavaScript.</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4"/>
              </a:rPr>
              <a:t>Variables, valores y referencias</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Te lo explico con gatitos</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Material infográfico con ejemplos y explicaciones con analogías sobre variables.</a:t>
            </a:r>
            <a:endParaRPr sz="1350" b="1" i="0" u="none" strike="noStrike" cap="none">
              <a:solidFill>
                <a:srgbClr val="999999"/>
              </a:solidFill>
              <a:latin typeface="DM Sans"/>
              <a:ea typeface="DM Sans"/>
              <a:cs typeface="DM Sans"/>
              <a:sym typeface="DM Sans"/>
            </a:endParaRPr>
          </a:p>
        </p:txBody>
      </p:sp>
      <p:sp>
        <p:nvSpPr>
          <p:cNvPr id="925" name="Google Shape;925;p168"/>
          <p:cNvSpPr txBox="1"/>
          <p:nvPr/>
        </p:nvSpPr>
        <p:spPr>
          <a:xfrm>
            <a:off x="4675750" y="1244250"/>
            <a:ext cx="3834600" cy="32784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5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5"/>
              </a:rPr>
              <a:t>Práctica interactiva sobre Algoritmia</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La aventura del punto </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Videojuego para la práctica y la comprensión del concepto de algoritmo e instrucción.</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6"/>
              </a:rPr>
              <a:t>Herramienta recomendada </a:t>
            </a:r>
            <a:r>
              <a:rPr lang="es" sz="1350" b="0" i="0" u="none" strike="noStrike" cap="none">
                <a:solidFill>
                  <a:srgbClr val="999999"/>
                </a:solidFill>
                <a:latin typeface="DM Sans"/>
                <a:ea typeface="DM Sans"/>
                <a:cs typeface="DM Sans"/>
                <a:sym typeface="DM Sans"/>
              </a:rPr>
              <a:t>| </a:t>
            </a:r>
            <a:r>
              <a:rPr lang="es" sz="1350" b="1" i="0" u="none" strike="noStrike" cap="none">
                <a:solidFill>
                  <a:srgbClr val="999999"/>
                </a:solidFill>
                <a:latin typeface="DM Sans"/>
                <a:ea typeface="DM Sans"/>
                <a:cs typeface="DM Sans"/>
                <a:sym typeface="DM Sans"/>
              </a:rPr>
              <a:t>Visual Studio Code</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Editor de código recomendado por Coderhouse para iniciar en programación.</a:t>
            </a:r>
            <a:endParaRPr sz="1350" b="1" i="0" u="none" strike="noStrike" cap="none">
              <a:solidFill>
                <a:srgbClr val="999999"/>
              </a:solidFill>
              <a:latin typeface="DM Sans"/>
              <a:ea typeface="DM Sans"/>
              <a:cs typeface="DM Sans"/>
              <a:sym typeface="DM Sans"/>
            </a:endParaRPr>
          </a:p>
        </p:txBody>
      </p:sp>
      <p:sp>
        <p:nvSpPr>
          <p:cNvPr id="926" name="Google Shape;926;p168"/>
          <p:cNvSpPr/>
          <p:nvPr/>
        </p:nvSpPr>
        <p:spPr>
          <a:xfrm>
            <a:off x="457358" y="468285"/>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927" name="Google Shape;927;p168" title="ícono de codertips"/>
          <p:cNvPicPr preferRelativeResize="0"/>
          <p:nvPr/>
        </p:nvPicPr>
        <p:blipFill>
          <a:blip r:embed="rId7">
            <a:alphaModFix/>
          </a:blip>
          <a:stretch>
            <a:fillRect/>
          </a:stretch>
        </p:blipFill>
        <p:spPr>
          <a:xfrm>
            <a:off x="541455" y="552384"/>
            <a:ext cx="262880" cy="262880"/>
          </a:xfrm>
          <a:prstGeom prst="rect">
            <a:avLst/>
          </a:prstGeom>
          <a:noFill/>
          <a:ln>
            <a:noFill/>
          </a:ln>
        </p:spPr>
      </p:pic>
      <p:sp>
        <p:nvSpPr>
          <p:cNvPr id="928" name="Google Shape;928;p168"/>
          <p:cNvSpPr txBox="1"/>
          <p:nvPr/>
        </p:nvSpPr>
        <p:spPr>
          <a:xfrm>
            <a:off x="9663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000000"/>
                </a:solidFill>
                <a:latin typeface="DM Sans"/>
                <a:ea typeface="DM Sans"/>
                <a:cs typeface="DM Sans"/>
                <a:sym typeface="DM Sans"/>
              </a:rPr>
              <a:t>RECOMENDACIONES</a:t>
            </a:r>
            <a:endParaRPr>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69"/>
          <p:cNvSpPr/>
          <p:nvPr/>
        </p:nvSpPr>
        <p:spPr>
          <a:xfrm>
            <a:off x="1050750" y="1963000"/>
            <a:ext cx="7042500" cy="1920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9"/>
          <p:cNvSpPr txBox="1"/>
          <p:nvPr/>
        </p:nvSpPr>
        <p:spPr>
          <a:xfrm>
            <a:off x="1529550" y="886938"/>
            <a:ext cx="60849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¡A tener en cuenta!</a:t>
            </a:r>
            <a:endParaRPr sz="4000" b="1">
              <a:solidFill>
                <a:schemeClr val="lt1"/>
              </a:solidFill>
              <a:latin typeface="DM Sans"/>
              <a:ea typeface="DM Sans"/>
              <a:cs typeface="DM Sans"/>
              <a:sym typeface="DM Sans"/>
            </a:endParaRPr>
          </a:p>
        </p:txBody>
      </p:sp>
      <p:sp>
        <p:nvSpPr>
          <p:cNvPr id="935" name="Google Shape;935;p169"/>
          <p:cNvSpPr txBox="1"/>
          <p:nvPr/>
        </p:nvSpPr>
        <p:spPr>
          <a:xfrm>
            <a:off x="1529550" y="2178250"/>
            <a:ext cx="60849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2000" b="1">
                <a:solidFill>
                  <a:schemeClr val="lt1"/>
                </a:solidFill>
                <a:latin typeface="DM Sans"/>
                <a:ea typeface="DM Sans"/>
                <a:cs typeface="DM Sans"/>
                <a:sym typeface="DM Sans"/>
              </a:rPr>
              <a:t>Recuerda que, a partir de ahora, tienes disponible el </a:t>
            </a:r>
            <a:r>
              <a:rPr lang="es" sz="2000" b="1" u="sng">
                <a:solidFill>
                  <a:schemeClr val="lt1"/>
                </a:solidFill>
                <a:latin typeface="DM Sans"/>
                <a:ea typeface="DM Sans"/>
                <a:cs typeface="DM Sans"/>
                <a:sym typeface="DM Sans"/>
              </a:rPr>
              <a:t>contenido pregrabado</a:t>
            </a:r>
            <a:r>
              <a:rPr lang="es" sz="2000" b="1">
                <a:solidFill>
                  <a:schemeClr val="lt1"/>
                </a:solidFill>
                <a:latin typeface="DM Sans"/>
                <a:ea typeface="DM Sans"/>
                <a:cs typeface="DM Sans"/>
                <a:sym typeface="DM Sans"/>
              </a:rPr>
              <a:t> en la plataforma y que </a:t>
            </a:r>
            <a:r>
              <a:rPr lang="es" sz="2000" b="1">
                <a:solidFill>
                  <a:schemeClr val="accent6"/>
                </a:solidFill>
                <a:latin typeface="DM Sans"/>
                <a:ea typeface="DM Sans"/>
                <a:cs typeface="DM Sans"/>
                <a:sym typeface="DM Sans"/>
              </a:rPr>
              <a:t>es requisito que lo veas en forma previa a la próxima clase</a:t>
            </a:r>
            <a:r>
              <a:rPr lang="es" sz="2000" b="1">
                <a:solidFill>
                  <a:schemeClr val="lt1"/>
                </a:solidFill>
                <a:latin typeface="DM Sans"/>
                <a:ea typeface="DM Sans"/>
                <a:cs typeface="DM Sans"/>
                <a:sym typeface="DM Sans"/>
              </a:rPr>
              <a:t>.</a:t>
            </a:r>
            <a:endParaRPr sz="2000" b="1">
              <a:solidFill>
                <a:srgbClr val="DEFC52"/>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70"/>
          <p:cNvSpPr txBox="1"/>
          <p:nvPr/>
        </p:nvSpPr>
        <p:spPr>
          <a:xfrm>
            <a:off x="1529550" y="374113"/>
            <a:ext cx="6084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La </a:t>
            </a:r>
            <a:r>
              <a:rPr lang="es" sz="4000" b="1" i="0" u="none" strike="noStrike" cap="none">
                <a:solidFill>
                  <a:schemeClr val="accent6"/>
                </a:solidFill>
                <a:latin typeface="DM Sans"/>
                <a:ea typeface="DM Sans"/>
                <a:cs typeface="DM Sans"/>
                <a:sym typeface="DM Sans"/>
              </a:rPr>
              <a:t>próxima </a:t>
            </a:r>
            <a:r>
              <a:rPr lang="es" sz="4000" b="1" i="0" u="none" strike="noStrike" cap="none">
                <a:solidFill>
                  <a:schemeClr val="lt1"/>
                </a:solidFill>
                <a:latin typeface="DM Sans"/>
                <a:ea typeface="DM Sans"/>
                <a:cs typeface="DM Sans"/>
                <a:sym typeface="DM Sans"/>
              </a:rPr>
              <a:t>semana</a:t>
            </a:r>
            <a:endParaRPr sz="4000" b="1" i="0" u="none" strike="noStrike" cap="none">
              <a:solidFill>
                <a:schemeClr val="lt1"/>
              </a:solidFill>
              <a:latin typeface="DM Sans"/>
              <a:ea typeface="DM Sans"/>
              <a:cs typeface="DM Sans"/>
              <a:sym typeface="DM Sans"/>
            </a:endParaRPr>
          </a:p>
        </p:txBody>
      </p:sp>
      <p:sp>
        <p:nvSpPr>
          <p:cNvPr id="941" name="Google Shape;941;p170"/>
          <p:cNvSpPr txBox="1"/>
          <p:nvPr/>
        </p:nvSpPr>
        <p:spPr>
          <a:xfrm>
            <a:off x="1309200" y="1113013"/>
            <a:ext cx="61860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300"/>
              <a:buFont typeface="Arial"/>
              <a:buNone/>
            </a:pPr>
            <a:r>
              <a:rPr lang="es" sz="1300" b="0" i="0" u="none" strike="noStrike" cap="none">
                <a:solidFill>
                  <a:schemeClr val="lt1"/>
                </a:solidFill>
                <a:latin typeface="DM Sans"/>
                <a:ea typeface="DM Sans"/>
                <a:cs typeface="DM Sans"/>
                <a:sym typeface="DM Sans"/>
              </a:rPr>
              <a:t>Los próximos temas que vamos a ver</a:t>
            </a:r>
            <a:endParaRPr sz="1400" b="0" i="0" u="none" strike="noStrike" cap="none">
              <a:solidFill>
                <a:srgbClr val="000000"/>
              </a:solidFill>
              <a:latin typeface="Arial"/>
              <a:ea typeface="Arial"/>
              <a:cs typeface="Arial"/>
              <a:sym typeface="Arial"/>
            </a:endParaRPr>
          </a:p>
        </p:txBody>
      </p:sp>
      <p:sp>
        <p:nvSpPr>
          <p:cNvPr id="942" name="Google Shape;942;p170"/>
          <p:cNvSpPr txBox="1"/>
          <p:nvPr/>
        </p:nvSpPr>
        <p:spPr>
          <a:xfrm>
            <a:off x="966300" y="1538250"/>
            <a:ext cx="286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solidFill>
                  <a:schemeClr val="lt1"/>
                </a:solidFill>
                <a:latin typeface="DM Sans"/>
                <a:ea typeface="DM Sans"/>
                <a:cs typeface="DM Sans"/>
                <a:sym typeface="DM Sans"/>
              </a:rPr>
              <a:t>Contenido Pregrabado</a:t>
            </a:r>
            <a:endParaRPr sz="1400" b="1" i="0" u="none" strike="noStrike" cap="none">
              <a:solidFill>
                <a:schemeClr val="lt1"/>
              </a:solidFill>
              <a:latin typeface="DM Sans"/>
              <a:ea typeface="DM Sans"/>
              <a:cs typeface="DM Sans"/>
              <a:sym typeface="DM Sans"/>
            </a:endParaRPr>
          </a:p>
        </p:txBody>
      </p:sp>
      <p:sp>
        <p:nvSpPr>
          <p:cNvPr id="943" name="Google Shape;943;p170"/>
          <p:cNvSpPr txBox="1"/>
          <p:nvPr/>
        </p:nvSpPr>
        <p:spPr>
          <a:xfrm>
            <a:off x="501450" y="2052000"/>
            <a:ext cx="3761400" cy="28629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2.1 - Condicionales y operadores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Actividad 2.2 - Condicionales y operadores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Infografía 2.3 - Operadores Lógicos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2.4 - Ciclos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2.5 - While</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2.6 - Switch</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2.7 - Algoritmo simple + Algoritmo condicional</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Micro desafío - Algoritmo simple + Algoritmo condicional</a:t>
            </a:r>
            <a:endParaRPr sz="1200" b="0" i="0" u="none" strike="noStrike" cap="none">
              <a:solidFill>
                <a:schemeClr val="lt1"/>
              </a:solidFill>
              <a:latin typeface="DM Sans"/>
              <a:ea typeface="DM Sans"/>
              <a:cs typeface="DM Sans"/>
              <a:sym typeface="DM Sans"/>
            </a:endParaRPr>
          </a:p>
        </p:txBody>
      </p:sp>
      <p:sp>
        <p:nvSpPr>
          <p:cNvPr id="944" name="Google Shape;944;p170"/>
          <p:cNvSpPr txBox="1"/>
          <p:nvPr/>
        </p:nvSpPr>
        <p:spPr>
          <a:xfrm>
            <a:off x="4829350" y="2052000"/>
            <a:ext cx="3761400" cy="3540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0"/>
              </a:spcBef>
              <a:spcAft>
                <a:spcPts val="0"/>
              </a:spcAft>
              <a:buClr>
                <a:srgbClr val="EAFF6A"/>
              </a:buClr>
              <a:buSzPts val="1100"/>
              <a:buFont typeface="DM Sans"/>
              <a:buChar char="✓"/>
            </a:pPr>
            <a:r>
              <a:rPr lang="es" sz="1100" b="0" i="0" u="none" strike="noStrike" cap="none">
                <a:solidFill>
                  <a:srgbClr val="FFFFFF"/>
                </a:solidFill>
                <a:latin typeface="DM Sans"/>
                <a:ea typeface="DM Sans"/>
                <a:cs typeface="DM Sans"/>
                <a:sym typeface="DM Sans"/>
              </a:rPr>
              <a:t>Control de ciclos</a:t>
            </a:r>
            <a:endParaRPr sz="1100" b="0" i="0" u="none" strike="noStrike" cap="none">
              <a:solidFill>
                <a:srgbClr val="FFFFFF"/>
              </a:solidFill>
              <a:latin typeface="DM Sans"/>
              <a:ea typeface="DM Sans"/>
              <a:cs typeface="DM Sans"/>
              <a:sym typeface="DM Sans"/>
            </a:endParaRPr>
          </a:p>
        </p:txBody>
      </p:sp>
      <p:grpSp>
        <p:nvGrpSpPr>
          <p:cNvPr id="945" name="Google Shape;945;p170"/>
          <p:cNvGrpSpPr/>
          <p:nvPr/>
        </p:nvGrpSpPr>
        <p:grpSpPr>
          <a:xfrm>
            <a:off x="475509" y="1751409"/>
            <a:ext cx="431100" cy="431100"/>
            <a:chOff x="1620134" y="2715534"/>
            <a:chExt cx="431100" cy="431100"/>
          </a:xfrm>
        </p:grpSpPr>
        <p:sp>
          <p:nvSpPr>
            <p:cNvPr id="946" name="Google Shape;946;p170"/>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947" name="Google Shape;947;p170"/>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
        <p:nvSpPr>
          <p:cNvPr id="948" name="Google Shape;948;p170"/>
          <p:cNvSpPr txBox="1"/>
          <p:nvPr/>
        </p:nvSpPr>
        <p:spPr>
          <a:xfrm>
            <a:off x="5381075" y="1538250"/>
            <a:ext cx="286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solidFill>
                  <a:srgbClr val="FFFFFF"/>
                </a:solidFill>
                <a:latin typeface="DM Sans"/>
                <a:ea typeface="DM Sans"/>
                <a:cs typeface="DM Sans"/>
                <a:sym typeface="DM Sans"/>
              </a:rPr>
              <a:t>Clase en vivo</a:t>
            </a:r>
            <a:endParaRPr sz="1400" b="0" i="0" u="none" strike="noStrike" cap="none">
              <a:solidFill>
                <a:srgbClr val="FFFFFF"/>
              </a:solidFill>
              <a:latin typeface="DM Sans"/>
              <a:ea typeface="DM Sans"/>
              <a:cs typeface="DM Sans"/>
              <a:sym typeface="DM Sans"/>
            </a:endParaRPr>
          </a:p>
        </p:txBody>
      </p:sp>
      <p:grpSp>
        <p:nvGrpSpPr>
          <p:cNvPr id="949" name="Google Shape;949;p170"/>
          <p:cNvGrpSpPr/>
          <p:nvPr/>
        </p:nvGrpSpPr>
        <p:grpSpPr>
          <a:xfrm>
            <a:off x="4925807" y="1538259"/>
            <a:ext cx="431102" cy="431100"/>
            <a:chOff x="1620132" y="2715534"/>
            <a:chExt cx="431102" cy="431100"/>
          </a:xfrm>
        </p:grpSpPr>
        <p:sp>
          <p:nvSpPr>
            <p:cNvPr id="950" name="Google Shape;950;p170"/>
            <p:cNvSpPr/>
            <p:nvPr/>
          </p:nvSpPr>
          <p:spPr>
            <a:xfrm>
              <a:off x="1620134" y="2715534"/>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951" name="Google Shape;951;p170"/>
            <p:cNvSpPr txBox="1"/>
            <p:nvPr/>
          </p:nvSpPr>
          <p:spPr>
            <a:xfrm>
              <a:off x="1620132" y="2734868"/>
              <a:ext cx="251400" cy="392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1500"/>
                <a:buFont typeface="Arial"/>
                <a:buNone/>
              </a:pPr>
              <a:r>
                <a:rPr lang="es" sz="1500" b="1" i="0" u="none" strike="noStrike" cap="none">
                  <a:solidFill>
                    <a:srgbClr val="EAFF6A"/>
                  </a:solidFill>
                  <a:latin typeface="DM Sans"/>
                  <a:ea typeface="DM Sans"/>
                  <a:cs typeface="DM Sans"/>
                  <a:sym typeface="DM Sans"/>
                </a:rPr>
                <a:t>💻</a:t>
              </a:r>
              <a:endParaRPr sz="15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71"/>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72"/>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b="1">
                <a:solidFill>
                  <a:srgbClr val="FFFFFF"/>
                </a:solidFill>
                <a:latin typeface="DM Sans"/>
                <a:ea typeface="DM Sans"/>
                <a:cs typeface="DM Sans"/>
                <a:sym typeface="DM Sans"/>
              </a:rPr>
              <a:t>Muchas gracias</a:t>
            </a:r>
            <a:r>
              <a:rPr lang="es" sz="4000" b="1">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73"/>
          <p:cNvSpPr txBox="1"/>
          <p:nvPr/>
        </p:nvSpPr>
        <p:spPr>
          <a:xfrm>
            <a:off x="475500" y="2287050"/>
            <a:ext cx="8193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100" b="1">
                <a:solidFill>
                  <a:srgbClr val="EAFF6A"/>
                </a:solidFill>
                <a:latin typeface="DM Sans"/>
                <a:ea typeface="DM Sans"/>
                <a:cs typeface="DM Sans"/>
                <a:sym typeface="DM Sans"/>
              </a:rPr>
              <a:t>#</a:t>
            </a:r>
            <a:r>
              <a:rPr lang="es" sz="3100" b="1">
                <a:solidFill>
                  <a:schemeClr val="lt1"/>
                </a:solidFill>
                <a:latin typeface="DM Sans"/>
                <a:ea typeface="DM Sans"/>
                <a:cs typeface="DM Sans"/>
                <a:sym typeface="DM Sans"/>
              </a:rPr>
              <a:t>DemocratizandoLaEducación</a:t>
            </a:r>
            <a:endParaRPr sz="3100" b="1">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74"/>
          <p:cNvSpPr/>
          <p:nvPr/>
        </p:nvSpPr>
        <p:spPr>
          <a:xfrm>
            <a:off x="2969700" y="3310000"/>
            <a:ext cx="3204600" cy="392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4"/>
          <p:cNvSpPr txBox="1"/>
          <p:nvPr/>
        </p:nvSpPr>
        <p:spPr>
          <a:xfrm>
            <a:off x="1007700" y="1441100"/>
            <a:ext cx="7128600" cy="165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sz="3000" b="1">
                <a:solidFill>
                  <a:schemeClr val="lt1"/>
                </a:solidFill>
                <a:latin typeface="DM Sans"/>
                <a:ea typeface="DM Sans"/>
                <a:cs typeface="DM Sans"/>
                <a:sym typeface="DM Sans"/>
              </a:rPr>
              <a:t>¿Sabías que </a:t>
            </a:r>
            <a:endParaRPr sz="3000" b="1">
              <a:solidFill>
                <a:schemeClr val="lt1"/>
              </a:solidFill>
              <a:latin typeface="DM Sans"/>
              <a:ea typeface="DM Sans"/>
              <a:cs typeface="DM Sans"/>
              <a:sym typeface="DM Sans"/>
            </a:endParaRPr>
          </a:p>
          <a:p>
            <a:pPr marL="0" lvl="0" indent="0" algn="ctr" rtl="0">
              <a:lnSpc>
                <a:spcPct val="100000"/>
              </a:lnSpc>
              <a:spcBef>
                <a:spcPts val="0"/>
              </a:spcBef>
              <a:spcAft>
                <a:spcPts val="0"/>
              </a:spcAft>
              <a:buClr>
                <a:schemeClr val="dk1"/>
              </a:buClr>
              <a:buSzPts val="1100"/>
              <a:buFont typeface="Arial"/>
              <a:buNone/>
            </a:pPr>
            <a:r>
              <a:rPr lang="es" sz="3000" b="1">
                <a:solidFill>
                  <a:srgbClr val="EAFF6A"/>
                </a:solidFill>
                <a:latin typeface="DM Sans"/>
                <a:ea typeface="DM Sans"/>
                <a:cs typeface="DM Sans"/>
                <a:sym typeface="DM Sans"/>
              </a:rPr>
              <a:t>premiamos a nuestros estudiantes</a:t>
            </a:r>
            <a:r>
              <a:rPr lang="es" sz="3000" b="1">
                <a:solidFill>
                  <a:schemeClr val="lt1"/>
                </a:solidFill>
                <a:latin typeface="DM Sans"/>
                <a:ea typeface="DM Sans"/>
                <a:cs typeface="DM Sans"/>
                <a:sym typeface="DM Sans"/>
              </a:rPr>
              <a:t> </a:t>
            </a:r>
            <a:endParaRPr sz="3000" b="1">
              <a:solidFill>
                <a:schemeClr val="lt1"/>
              </a:solidFill>
              <a:latin typeface="DM Sans"/>
              <a:ea typeface="DM Sans"/>
              <a:cs typeface="DM Sans"/>
              <a:sym typeface="DM Sans"/>
            </a:endParaRPr>
          </a:p>
          <a:p>
            <a:pPr marL="0" lvl="0" indent="0" algn="ctr" rtl="0">
              <a:lnSpc>
                <a:spcPct val="100000"/>
              </a:lnSpc>
              <a:spcBef>
                <a:spcPts val="0"/>
              </a:spcBef>
              <a:spcAft>
                <a:spcPts val="0"/>
              </a:spcAft>
              <a:buClr>
                <a:schemeClr val="dk1"/>
              </a:buClr>
              <a:buSzPts val="1100"/>
              <a:buFont typeface="Arial"/>
              <a:buNone/>
            </a:pPr>
            <a:r>
              <a:rPr lang="es" sz="3000" b="1">
                <a:solidFill>
                  <a:schemeClr val="lt1"/>
                </a:solidFill>
                <a:latin typeface="DM Sans"/>
                <a:ea typeface="DM Sans"/>
                <a:cs typeface="DM Sans"/>
                <a:sym typeface="DM Sans"/>
              </a:rPr>
              <a:t>por su dedicación? </a:t>
            </a:r>
            <a:endParaRPr sz="3000" b="1">
              <a:solidFill>
                <a:schemeClr val="lt1"/>
              </a:solidFill>
              <a:latin typeface="DM Sans"/>
              <a:ea typeface="DM Sans"/>
              <a:cs typeface="DM Sans"/>
              <a:sym typeface="DM Sans"/>
            </a:endParaRPr>
          </a:p>
        </p:txBody>
      </p:sp>
      <p:sp>
        <p:nvSpPr>
          <p:cNvPr id="973" name="Google Shape;973;p174"/>
          <p:cNvSpPr txBox="1"/>
          <p:nvPr/>
        </p:nvSpPr>
        <p:spPr>
          <a:xfrm>
            <a:off x="2109150" y="3310000"/>
            <a:ext cx="4925700" cy="39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chemeClr val="lt1"/>
                </a:solidFill>
                <a:latin typeface="DM Sans"/>
                <a:ea typeface="DM Sans"/>
                <a:cs typeface="DM Sans"/>
                <a:sym typeface="DM Sans"/>
              </a:rPr>
              <a:t>Conoce los </a:t>
            </a:r>
            <a:r>
              <a:rPr lang="es" sz="1350"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beneficios</a:t>
            </a:r>
            <a:r>
              <a:rPr lang="es" sz="1350">
                <a:solidFill>
                  <a:schemeClr val="lt1"/>
                </a:solidFill>
                <a:latin typeface="DM Sans"/>
                <a:ea typeface="DM Sans"/>
                <a:cs typeface="DM Sans"/>
                <a:sym typeface="DM Sans"/>
              </a:rPr>
              <a:t> del </a:t>
            </a:r>
            <a:r>
              <a:rPr lang="es" sz="1350" b="1">
                <a:solidFill>
                  <a:schemeClr val="lt1"/>
                </a:solidFill>
                <a:latin typeface="DM Sans"/>
                <a:ea typeface="DM Sans"/>
                <a:cs typeface="DM Sans"/>
                <a:sym typeface="DM Sans"/>
              </a:rPr>
              <a:t>Top 10</a:t>
            </a:r>
            <a:endParaRPr sz="1350" b="1">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75"/>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¡Gracias por estudiar con nosotros! </a:t>
            </a:r>
            <a:r>
              <a:rPr lang="es" sz="2500" b="1">
                <a:solidFill>
                  <a:schemeClr val="dk1"/>
                </a:solidFill>
                <a:latin typeface="DM Sans"/>
                <a:ea typeface="DM Sans"/>
                <a:cs typeface="DM Sans"/>
                <a:sym typeface="DM Sans"/>
              </a:rPr>
              <a:t>✨</a:t>
            </a:r>
            <a:endParaRPr sz="4000" b="1">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15"/>
          <p:cNvSpPr txBox="1"/>
          <p:nvPr/>
        </p:nvSpPr>
        <p:spPr>
          <a:xfrm>
            <a:off x="1461300" y="1953000"/>
            <a:ext cx="6221400" cy="1237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800"/>
              <a:buFont typeface="Arial"/>
              <a:buNone/>
            </a:pPr>
            <a:r>
              <a:rPr lang="es" sz="3800" b="1" i="0" u="none" strike="noStrike" cap="none">
                <a:solidFill>
                  <a:schemeClr val="dk1"/>
                </a:solidFill>
                <a:latin typeface="DM Sans"/>
                <a:ea typeface="DM Sans"/>
                <a:cs typeface="DM Sans"/>
                <a:sym typeface="DM Sans"/>
              </a:rPr>
              <a:t>Interacciones</a:t>
            </a:r>
            <a:endParaRPr sz="38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800"/>
              <a:buFont typeface="Arial"/>
              <a:buNone/>
            </a:pPr>
            <a:r>
              <a:rPr lang="es" sz="3800" b="1" i="0" u="none" strike="noStrike" cap="none">
                <a:solidFill>
                  <a:schemeClr val="dk1"/>
                </a:solidFill>
                <a:latin typeface="DM Sans"/>
                <a:ea typeface="DM Sans"/>
                <a:cs typeface="DM Sans"/>
                <a:sym typeface="DM Sans"/>
              </a:rPr>
              <a:t>en </a:t>
            </a:r>
            <a:r>
              <a:rPr lang="es" sz="3800" b="1">
                <a:solidFill>
                  <a:schemeClr val="dk1"/>
                </a:solidFill>
                <a:latin typeface="DM Sans"/>
                <a:ea typeface="DM Sans"/>
                <a:cs typeface="DM Sans"/>
                <a:sym typeface="DM Sans"/>
              </a:rPr>
              <a:t>clases</a:t>
            </a:r>
            <a:endParaRPr sz="3800" b="1" i="0" u="none" strike="noStrike" cap="non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16"/>
          <p:cNvSpPr/>
          <p:nvPr/>
        </p:nvSpPr>
        <p:spPr>
          <a:xfrm>
            <a:off x="588525" y="3244325"/>
            <a:ext cx="2625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16"/>
          <p:cNvSpPr txBox="1"/>
          <p:nvPr/>
        </p:nvSpPr>
        <p:spPr>
          <a:xfrm>
            <a:off x="549525" y="3011225"/>
            <a:ext cx="38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1.</a:t>
            </a:r>
            <a:endParaRPr sz="1400" b="1" i="0" u="none" strike="noStrike" cap="none">
              <a:solidFill>
                <a:srgbClr val="000000"/>
              </a:solidFill>
              <a:latin typeface="DM Sans"/>
              <a:ea typeface="DM Sans"/>
              <a:cs typeface="DM Sans"/>
              <a:sym typeface="DM Sans"/>
            </a:endParaRPr>
          </a:p>
        </p:txBody>
      </p:sp>
      <p:sp>
        <p:nvSpPr>
          <p:cNvPr id="390" name="Google Shape;390;p116"/>
          <p:cNvSpPr txBox="1"/>
          <p:nvPr/>
        </p:nvSpPr>
        <p:spPr>
          <a:xfrm>
            <a:off x="473350" y="929975"/>
            <a:ext cx="48063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Mientras el profesor explica</a:t>
            </a:r>
            <a:endParaRPr sz="4000" b="1" i="0" u="none" strike="noStrike" cap="none">
              <a:solidFill>
                <a:schemeClr val="dk1"/>
              </a:solidFill>
              <a:latin typeface="DM Sans"/>
              <a:ea typeface="DM Sans"/>
              <a:cs typeface="DM Sans"/>
              <a:sym typeface="DM Sans"/>
            </a:endParaRPr>
          </a:p>
        </p:txBody>
      </p:sp>
      <p:sp>
        <p:nvSpPr>
          <p:cNvPr id="391" name="Google Shape;391;p116"/>
          <p:cNvSpPr txBox="1"/>
          <p:nvPr/>
        </p:nvSpPr>
        <p:spPr>
          <a:xfrm>
            <a:off x="473350" y="2254475"/>
            <a:ext cx="4806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Para mantener una comunicación clara y fluida a lo largo de la clase, te proponemos mantener 2 reglas</a:t>
            </a:r>
            <a:endParaRPr sz="1350" b="0" i="0" u="none" strike="noStrike" cap="none">
              <a:solidFill>
                <a:srgbClr val="000000"/>
              </a:solidFill>
              <a:latin typeface="DM Sans"/>
              <a:ea typeface="DM Sans"/>
              <a:cs typeface="DM Sans"/>
              <a:sym typeface="DM Sans"/>
            </a:endParaRPr>
          </a:p>
        </p:txBody>
      </p:sp>
      <p:cxnSp>
        <p:nvCxnSpPr>
          <p:cNvPr id="392" name="Google Shape;392;p116"/>
          <p:cNvCxnSpPr>
            <a:endCxn id="393" idx="2"/>
          </p:cNvCxnSpPr>
          <p:nvPr/>
        </p:nvCxnSpPr>
        <p:spPr>
          <a:xfrm rot="10800000">
            <a:off x="3106125" y="3819425"/>
            <a:ext cx="2229900" cy="175200"/>
          </a:xfrm>
          <a:prstGeom prst="bentConnector2">
            <a:avLst/>
          </a:prstGeom>
          <a:noFill/>
          <a:ln w="9525" cap="flat" cmpd="sng">
            <a:solidFill>
              <a:srgbClr val="83AEFB"/>
            </a:solidFill>
            <a:prstDash val="solid"/>
            <a:round/>
            <a:headEnd type="oval" w="med" len="med"/>
            <a:tailEnd type="none" w="sm" len="sm"/>
          </a:ln>
        </p:spPr>
      </p:cxnSp>
      <p:sp>
        <p:nvSpPr>
          <p:cNvPr id="393" name="Google Shape;393;p116"/>
          <p:cNvSpPr txBox="1"/>
          <p:nvPr/>
        </p:nvSpPr>
        <p:spPr>
          <a:xfrm>
            <a:off x="932625" y="3011225"/>
            <a:ext cx="43470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Si tienes dudas durante la explicación, debes consultarle directamente por privado a tu tutor por el chat de Zoom.</a:t>
            </a:r>
            <a:endParaRPr sz="1350" b="0" i="0" u="none" strike="noStrike" cap="none">
              <a:solidFill>
                <a:srgbClr val="000000"/>
              </a:solidFill>
              <a:latin typeface="DM Sans"/>
              <a:ea typeface="DM Sans"/>
              <a:cs typeface="DM Sans"/>
              <a:sym typeface="DM Sans"/>
            </a:endParaRPr>
          </a:p>
        </p:txBody>
      </p:sp>
      <p:pic>
        <p:nvPicPr>
          <p:cNvPr id="394" name="Google Shape;394;p116" title="captura de pantalla de chat ficticio de zoom donde se destaca la opción de cambiar a quién dirijo el mensaje (todos o hacia alguien en privado)"/>
          <p:cNvPicPr preferRelativeResize="0"/>
          <p:nvPr/>
        </p:nvPicPr>
        <p:blipFill rotWithShape="1">
          <a:blip r:embed="rId3">
            <a:alphaModFix/>
          </a:blip>
          <a:srcRect/>
          <a:stretch/>
        </p:blipFill>
        <p:spPr>
          <a:xfrm>
            <a:off x="5538196" y="689850"/>
            <a:ext cx="3228478" cy="3712749"/>
          </a:xfrm>
          <a:prstGeom prst="rect">
            <a:avLst/>
          </a:prstGeom>
          <a:noFill/>
          <a:ln>
            <a:noFill/>
          </a:ln>
        </p:spPr>
      </p:pic>
      <p:sp>
        <p:nvSpPr>
          <p:cNvPr id="395" name="Google Shape;395;p116"/>
          <p:cNvSpPr/>
          <p:nvPr/>
        </p:nvSpPr>
        <p:spPr>
          <a:xfrm>
            <a:off x="5732025" y="3560750"/>
            <a:ext cx="1459200" cy="333300"/>
          </a:xfrm>
          <a:prstGeom prst="roundRect">
            <a:avLst>
              <a:gd name="adj" fmla="val 16667"/>
            </a:avLst>
          </a:prstGeom>
          <a:noFill/>
          <a:ln w="3810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16"/>
          <p:cNvSpPr/>
          <p:nvPr/>
        </p:nvSpPr>
        <p:spPr>
          <a:xfrm>
            <a:off x="588525" y="701375"/>
            <a:ext cx="3297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16"/>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sz="1400" b="1" i="0" u="none" strike="noStrike" cap="non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117" title="captura de pantalla de chat ficticio de zoom donde se destaca la opción de cambiar a quién dirijo el mensaje (todos o hacia alguien en privado)"/>
          <p:cNvPicPr preferRelativeResize="0"/>
          <p:nvPr/>
        </p:nvPicPr>
        <p:blipFill rotWithShape="1">
          <a:blip r:embed="rId3">
            <a:alphaModFix/>
          </a:blip>
          <a:srcRect/>
          <a:stretch/>
        </p:blipFill>
        <p:spPr>
          <a:xfrm>
            <a:off x="5538197" y="689850"/>
            <a:ext cx="3228478" cy="3712743"/>
          </a:xfrm>
          <a:prstGeom prst="rect">
            <a:avLst/>
          </a:prstGeom>
          <a:noFill/>
          <a:ln>
            <a:noFill/>
          </a:ln>
        </p:spPr>
      </p:pic>
      <p:sp>
        <p:nvSpPr>
          <p:cNvPr id="403" name="Google Shape;403;p117"/>
          <p:cNvSpPr/>
          <p:nvPr/>
        </p:nvSpPr>
        <p:spPr>
          <a:xfrm>
            <a:off x="588525" y="2563775"/>
            <a:ext cx="2625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17"/>
          <p:cNvSpPr txBox="1"/>
          <p:nvPr/>
        </p:nvSpPr>
        <p:spPr>
          <a:xfrm>
            <a:off x="549525" y="2330675"/>
            <a:ext cx="38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2.</a:t>
            </a:r>
            <a:endParaRPr sz="1400" b="1" i="0" u="none" strike="noStrike" cap="none">
              <a:solidFill>
                <a:srgbClr val="000000"/>
              </a:solidFill>
              <a:latin typeface="DM Sans"/>
              <a:ea typeface="DM Sans"/>
              <a:cs typeface="DM Sans"/>
              <a:sym typeface="DM Sans"/>
            </a:endParaRPr>
          </a:p>
        </p:txBody>
      </p:sp>
      <p:sp>
        <p:nvSpPr>
          <p:cNvPr id="405" name="Google Shape;405;p117"/>
          <p:cNvSpPr txBox="1"/>
          <p:nvPr/>
        </p:nvSpPr>
        <p:spPr>
          <a:xfrm>
            <a:off x="932625" y="2330675"/>
            <a:ext cx="43470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Durante la dinámica de cada </a:t>
            </a:r>
            <a:r>
              <a:rPr lang="es" sz="1350">
                <a:latin typeface="DM Sans"/>
                <a:ea typeface="DM Sans"/>
                <a:cs typeface="DM Sans"/>
                <a:sym typeface="DM Sans"/>
              </a:rPr>
              <a:t>clase</a:t>
            </a:r>
            <a:r>
              <a:rPr lang="es" sz="1350" b="0" i="0" u="none" strike="noStrike" cap="none">
                <a:solidFill>
                  <a:srgbClr val="000000"/>
                </a:solidFill>
                <a:latin typeface="DM Sans"/>
                <a:ea typeface="DM Sans"/>
                <a:cs typeface="DM Sans"/>
                <a:sym typeface="DM Sans"/>
              </a:rPr>
              <a:t> se abrirán breves espacios de consulta. Allí puedes escribir en el chat tu pregunta.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¡Tu duda puede ayudar a otras personas!</a:t>
            </a:r>
            <a:endParaRPr sz="1350" b="1"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No olvides seleccionar “todos” para que todos puedan leerte (y no solo tu tutor). </a:t>
            </a:r>
            <a:endParaRPr sz="1350" b="0" i="0" u="none" strike="noStrike" cap="none">
              <a:solidFill>
                <a:srgbClr val="000000"/>
              </a:solidFill>
              <a:latin typeface="DM Sans"/>
              <a:ea typeface="DM Sans"/>
              <a:cs typeface="DM Sans"/>
              <a:sym typeface="DM Sans"/>
            </a:endParaRPr>
          </a:p>
        </p:txBody>
      </p:sp>
      <p:sp>
        <p:nvSpPr>
          <p:cNvPr id="406" name="Google Shape;406;p117"/>
          <p:cNvSpPr txBox="1"/>
          <p:nvPr/>
        </p:nvSpPr>
        <p:spPr>
          <a:xfrm>
            <a:off x="473350" y="929975"/>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Espacios para consultas</a:t>
            </a:r>
            <a:endParaRPr sz="4000" b="1" i="0" u="none" strike="noStrike" cap="none">
              <a:solidFill>
                <a:schemeClr val="dk1"/>
              </a:solidFill>
              <a:latin typeface="DM Sans"/>
              <a:ea typeface="DM Sans"/>
              <a:cs typeface="DM Sans"/>
              <a:sym typeface="DM Sans"/>
            </a:endParaRPr>
          </a:p>
        </p:txBody>
      </p:sp>
      <p:sp>
        <p:nvSpPr>
          <p:cNvPr id="407" name="Google Shape;407;p117"/>
          <p:cNvSpPr/>
          <p:nvPr/>
        </p:nvSpPr>
        <p:spPr>
          <a:xfrm>
            <a:off x="5732025" y="3560750"/>
            <a:ext cx="1459200" cy="333300"/>
          </a:xfrm>
          <a:prstGeom prst="roundRect">
            <a:avLst>
              <a:gd name="adj" fmla="val 16667"/>
            </a:avLst>
          </a:prstGeom>
          <a:noFill/>
          <a:ln w="3810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8" name="Google Shape;408;p117"/>
          <p:cNvCxnSpPr/>
          <p:nvPr/>
        </p:nvCxnSpPr>
        <p:spPr>
          <a:xfrm rot="10800000">
            <a:off x="3113525" y="3894050"/>
            <a:ext cx="2229900" cy="175200"/>
          </a:xfrm>
          <a:prstGeom prst="bentConnector2">
            <a:avLst/>
          </a:prstGeom>
          <a:noFill/>
          <a:ln w="9525" cap="flat" cmpd="sng">
            <a:solidFill>
              <a:srgbClr val="83AEFB"/>
            </a:solidFill>
            <a:prstDash val="solid"/>
            <a:round/>
            <a:headEnd type="oval" w="med" len="med"/>
            <a:tailEnd type="none" w="sm" len="sm"/>
          </a:ln>
        </p:spPr>
      </p:cxnSp>
      <p:sp>
        <p:nvSpPr>
          <p:cNvPr id="409" name="Google Shape;409;p117"/>
          <p:cNvSpPr/>
          <p:nvPr/>
        </p:nvSpPr>
        <p:spPr>
          <a:xfrm>
            <a:off x="588525" y="701375"/>
            <a:ext cx="3297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17"/>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sz="1400" b="1" i="0" u="none" strike="noStrike" cap="non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3239</Words>
  <Application>Microsoft Office PowerPoint</Application>
  <PresentationFormat>Presentación en pantalla (16:9)</PresentationFormat>
  <Paragraphs>461</Paragraphs>
  <Slides>67</Slides>
  <Notes>67</Notes>
  <HiddenSlides>0</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67</vt:i4>
      </vt:variant>
    </vt:vector>
  </HeadingPairs>
  <TitlesOfParts>
    <vt:vector size="80" baseType="lpstr">
      <vt:lpstr>Consolas</vt:lpstr>
      <vt:lpstr>DM Sans Medium</vt:lpstr>
      <vt:lpstr>Anton</vt:lpstr>
      <vt:lpstr>Arial</vt:lpstr>
      <vt:lpstr>Helvetica Neue</vt:lpstr>
      <vt:lpstr>Helvetica Neue Light</vt:lpstr>
      <vt:lpstr>Courier New</vt:lpstr>
      <vt:lpstr>DM Sans</vt:lpstr>
      <vt:lpstr>Coder</vt:lpstr>
      <vt:lpstr>Coder</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Turi</cp:lastModifiedBy>
  <cp:revision>1</cp:revision>
  <dcterms:modified xsi:type="dcterms:W3CDTF">2025-10-29T23:15:45Z</dcterms:modified>
</cp:coreProperties>
</file>